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27"/>
  </p:notesMasterIdLst>
  <p:handoutMasterIdLst>
    <p:handoutMasterId r:id="rId28"/>
  </p:handoutMasterIdLst>
  <p:sldIdLst>
    <p:sldId id="3593" r:id="rId2"/>
    <p:sldId id="639" r:id="rId3"/>
    <p:sldId id="640" r:id="rId4"/>
    <p:sldId id="635" r:id="rId5"/>
    <p:sldId id="325" r:id="rId6"/>
    <p:sldId id="326" r:id="rId7"/>
    <p:sldId id="3592" r:id="rId8"/>
    <p:sldId id="3591" r:id="rId9"/>
    <p:sldId id="641" r:id="rId10"/>
    <p:sldId id="636" r:id="rId11"/>
    <p:sldId id="357" r:id="rId12"/>
    <p:sldId id="3588" r:id="rId13"/>
    <p:sldId id="616" r:id="rId14"/>
    <p:sldId id="618" r:id="rId15"/>
    <p:sldId id="646" r:id="rId16"/>
    <p:sldId id="3589" r:id="rId17"/>
    <p:sldId id="368" r:id="rId18"/>
    <p:sldId id="620" r:id="rId19"/>
    <p:sldId id="623" r:id="rId20"/>
    <p:sldId id="3590" r:id="rId21"/>
    <p:sldId id="342" r:id="rId22"/>
    <p:sldId id="642" r:id="rId23"/>
    <p:sldId id="3594" r:id="rId24"/>
    <p:sldId id="331" r:id="rId25"/>
    <p:sldId id="3595" r:id="rId26"/>
  </p:sldIdLst>
  <p:sldSz cx="12192000" cy="6858000"/>
  <p:notesSz cx="6858000" cy="9144000"/>
  <p:embeddedFontLst>
    <p:embeddedFont>
      <p:font typeface="Gotham" pitchFamily="50" charset="0"/>
      <p:boldItalic r:id="rId29"/>
    </p:embeddedFont>
    <p:embeddedFont>
      <p:font typeface="Gotham Black" panose="02000604040000020004" pitchFamily="50" charset="0"/>
      <p:regular r:id="rId30"/>
    </p:embeddedFont>
    <p:embeddedFont>
      <p:font typeface="Gotham Bold" pitchFamily="2" charset="0"/>
      <p:regular r:id="rId31"/>
    </p:embeddedFont>
    <p:embeddedFont>
      <p:font typeface="Gotham Book" panose="02000604040000020004" pitchFamily="50" charset="0"/>
      <p:regular r:id="rId32"/>
    </p:embeddedFont>
    <p:embeddedFont>
      <p:font typeface="Gotham Light" pitchFamily="50" charset="0"/>
      <p:regular r:id="rId33"/>
      <p: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E"/>
    <a:srgbClr val="00ADEE"/>
    <a:srgbClr val="222E65"/>
    <a:srgbClr val="067B60"/>
    <a:srgbClr val="40AE49"/>
    <a:srgbClr val="077B61"/>
    <a:srgbClr val="29ABE2"/>
    <a:srgbClr val="49A4B7"/>
    <a:srgbClr val="EE3130"/>
    <a:srgbClr val="EF333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4"/>
  </p:normalViewPr>
  <p:slideViewPr>
    <p:cSldViewPr snapToObjects="1">
      <p:cViewPr varScale="1">
        <p:scale>
          <a:sx n="87" d="100"/>
          <a:sy n="87" d="100"/>
        </p:scale>
        <p:origin x="90" y="216"/>
      </p:cViewPr>
      <p:guideLst>
        <p:guide orient="horz" pos="2160"/>
        <p:guide pos="3840"/>
      </p:guideLst>
    </p:cSldViewPr>
  </p:slideViewPr>
  <p:notesTextViewPr>
    <p:cViewPr>
      <p:scale>
        <a:sx n="1" d="1"/>
        <a:sy n="1" d="1"/>
      </p:scale>
      <p:origin x="0" y="0"/>
    </p:cViewPr>
  </p:notesTextViewPr>
  <p:notesViewPr>
    <p:cSldViewPr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4DC12B-FE91-7341-B08D-36065C132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AC5693E-3F63-5D4F-95A2-26EC2CFA6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8F5A91-4614-1446-842B-3BCD727257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E6FE3-A013-114E-816C-86E9AA750EC3}" type="slidenum">
              <a:rPr lang="en-US" smtClean="0"/>
              <a:t>‹#›</a:t>
            </a:fld>
            <a:endParaRPr lang="en-US"/>
          </a:p>
        </p:txBody>
      </p:sp>
    </p:spTree>
    <p:extLst>
      <p:ext uri="{BB962C8B-B14F-4D97-AF65-F5344CB8AC3E}">
        <p14:creationId xmlns:p14="http://schemas.microsoft.com/office/powerpoint/2010/main" val="216460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9BC3A-030D-034B-A2AF-ED5B2EC5782D}"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6B402-0DA8-7847-9477-D8F15FE9F5DB}" type="slidenum">
              <a:rPr lang="en-US" smtClean="0"/>
              <a:t>‹#›</a:t>
            </a:fld>
            <a:endParaRPr lang="en-US"/>
          </a:p>
        </p:txBody>
      </p:sp>
    </p:spTree>
    <p:extLst>
      <p:ext uri="{BB962C8B-B14F-4D97-AF65-F5344CB8AC3E}">
        <p14:creationId xmlns:p14="http://schemas.microsoft.com/office/powerpoint/2010/main" val="301892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9" name="Picture 8" descr="A picture containing website&#10;&#10;Description automatically generated">
            <a:extLst>
              <a:ext uri="{FF2B5EF4-FFF2-40B4-BE49-F238E27FC236}">
                <a16:creationId xmlns:a16="http://schemas.microsoft.com/office/drawing/2014/main" id="{66792F36-23F0-4F3E-B65D-9C947B3B8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326" t="19129" b="11953"/>
          <a:stretch/>
        </p:blipFill>
        <p:spPr>
          <a:xfrm>
            <a:off x="0" y="-1"/>
            <a:ext cx="12192000" cy="6858001"/>
          </a:xfrm>
          <a:prstGeom prst="rect">
            <a:avLst/>
          </a:prstGeom>
        </p:spPr>
      </p:pic>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p:nvPr>
        </p:nvSpPr>
        <p:spPr>
          <a:xfrm>
            <a:off x="990600" y="1196618"/>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endParaRPr lang="en-US" dirty="0"/>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5564679"/>
            <a:ext cx="1828800" cy="588434"/>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spTree>
    <p:extLst>
      <p:ext uri="{BB962C8B-B14F-4D97-AF65-F5344CB8AC3E}">
        <p14:creationId xmlns:p14="http://schemas.microsoft.com/office/powerpoint/2010/main" val="2668207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051001-E25E-4402-89E8-E96720A50E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497" t="1162" r="21216"/>
          <a:stretch/>
        </p:blipFill>
        <p:spPr>
          <a:xfrm>
            <a:off x="5714999" y="0"/>
            <a:ext cx="6477001"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75600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 Digital Laundry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AD9CEB-C000-4BD8-89F7-C094026952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856" t="2230" r="20585"/>
          <a:stretch/>
        </p:blipFill>
        <p:spPr>
          <a:xfrm>
            <a:off x="5715001" y="0"/>
            <a:ext cx="6476999" cy="6857999"/>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
        <p:nvSpPr>
          <p:cNvPr id="11" name="Text Placeholder 6">
            <a:extLst>
              <a:ext uri="{FF2B5EF4-FFF2-40B4-BE49-F238E27FC236}">
                <a16:creationId xmlns:a16="http://schemas.microsoft.com/office/drawing/2014/main" id="{5EF333C3-65C8-4BDC-BCCE-F4D1CF90D12A}"/>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4" name="Text Placeholder 9">
            <a:extLst>
              <a:ext uri="{FF2B5EF4-FFF2-40B4-BE49-F238E27FC236}">
                <a16:creationId xmlns:a16="http://schemas.microsoft.com/office/drawing/2014/main" id="{44153775-4168-4B74-8696-0BA5EF05D7F6}"/>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Tree>
    <p:extLst>
      <p:ext uri="{BB962C8B-B14F-4D97-AF65-F5344CB8AC3E}">
        <p14:creationId xmlns:p14="http://schemas.microsoft.com/office/powerpoint/2010/main" val="125694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 CSC 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pic>
        <p:nvPicPr>
          <p:cNvPr id="5" name="Picture 4">
            <a:extLst>
              <a:ext uri="{FF2B5EF4-FFF2-40B4-BE49-F238E27FC236}">
                <a16:creationId xmlns:a16="http://schemas.microsoft.com/office/drawing/2014/main" id="{AC42EB96-FF88-4A9A-A666-58A6D2A81A5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765" t="7230" r="1808" b="11430"/>
          <a:stretch/>
        </p:blipFill>
        <p:spPr>
          <a:xfrm>
            <a:off x="-10632" y="-5752"/>
            <a:ext cx="12197316" cy="6858000"/>
          </a:xfrm>
          <a:prstGeom prst="rect">
            <a:avLst/>
          </a:prstGeom>
        </p:spPr>
      </p:pic>
      <p:sp>
        <p:nvSpPr>
          <p:cNvPr id="10" name="Rectangle 9">
            <a:extLst>
              <a:ext uri="{FF2B5EF4-FFF2-40B4-BE49-F238E27FC236}">
                <a16:creationId xmlns:a16="http://schemas.microsoft.com/office/drawing/2014/main" id="{74A9BA19-5F15-4536-80AE-8FF56DFEBF93}"/>
              </a:ext>
            </a:extLst>
          </p:cNvPr>
          <p:cNvSpPr/>
          <p:nvPr userDrawn="1"/>
        </p:nvSpPr>
        <p:spPr>
          <a:xfrm>
            <a:off x="5316" y="5943599"/>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7E92483F-FC8F-47B0-A8B5-46EF770C2846}"/>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511A8CD-9EDD-48F0-84EE-0CD643D1C2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68154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creen - Client Port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sp>
        <p:nvSpPr>
          <p:cNvPr id="8" name="Slide Number Placeholder 5">
            <a:extLst>
              <a:ext uri="{FF2B5EF4-FFF2-40B4-BE49-F238E27FC236}">
                <a16:creationId xmlns:a16="http://schemas.microsoft.com/office/drawing/2014/main" id="{5079BD9C-3049-4A1E-93B6-547EDF9C21C0}"/>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9" name="Picture 8" descr="A picture containing drawing&#10;&#10;Description automatically generated">
            <a:extLst>
              <a:ext uri="{FF2B5EF4-FFF2-40B4-BE49-F238E27FC236}">
                <a16:creationId xmlns:a16="http://schemas.microsoft.com/office/drawing/2014/main" id="{7987BAE3-5AFA-4230-B065-A91932B597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pic>
        <p:nvPicPr>
          <p:cNvPr id="6" name="Picture 5">
            <a:extLst>
              <a:ext uri="{FF2B5EF4-FFF2-40B4-BE49-F238E27FC236}">
                <a16:creationId xmlns:a16="http://schemas.microsoft.com/office/drawing/2014/main" id="{C8205820-CC52-4ECB-BC4E-33C82131FFB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2110" t="20439" b="13864"/>
          <a:stretch/>
        </p:blipFill>
        <p:spPr>
          <a:xfrm>
            <a:off x="1" y="0"/>
            <a:ext cx="12197316" cy="6858000"/>
          </a:xfrm>
          <a:prstGeom prst="rect">
            <a:avLst/>
          </a:prstGeom>
        </p:spPr>
      </p:pic>
      <p:sp>
        <p:nvSpPr>
          <p:cNvPr id="16" name="Slide Number Placeholder 5">
            <a:extLst>
              <a:ext uri="{FF2B5EF4-FFF2-40B4-BE49-F238E27FC236}">
                <a16:creationId xmlns:a16="http://schemas.microsoft.com/office/drawing/2014/main" id="{110FE6A9-28B2-431F-B6B7-7B20A71F9A3A}"/>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7" name="Picture 16" descr="A picture containing drawing&#10;&#10;Description automatically generated">
            <a:extLst>
              <a:ext uri="{FF2B5EF4-FFF2-40B4-BE49-F238E27FC236}">
                <a16:creationId xmlns:a16="http://schemas.microsoft.com/office/drawing/2014/main" id="{8067593E-2457-41DE-8776-D2420D5353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220086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creen Digital Laundr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D8A2B-D8A6-4167-BB6A-F791863617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85" t="8428" r="8427" b="11514"/>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A71B8F94-6E43-4D51-BDAA-724B78625764}"/>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8FFF6AD8-A3D2-41B7-B7D4-693DDD9CF0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2126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0F42-7825-4115-BE55-24FD762D9BCE}"/>
              </a:ext>
            </a:extLst>
          </p:cNvPr>
          <p:cNvSpPr>
            <a:spLocks noGrp="1"/>
          </p:cNvSpPr>
          <p:nvPr>
            <p:ph type="title"/>
          </p:nvPr>
        </p:nvSpPr>
        <p:spPr/>
        <p:txBody>
          <a:bodyPr/>
          <a:lstStyle/>
          <a:p>
            <a:r>
              <a:rPr lang="en-US"/>
              <a:t>Click to edit Master title style</a:t>
            </a:r>
          </a:p>
        </p:txBody>
      </p:sp>
      <p:pic>
        <p:nvPicPr>
          <p:cNvPr id="3" name="Picture 2" descr="A picture containing text, person&#10;&#10;Description automatically generated">
            <a:extLst>
              <a:ext uri="{FF2B5EF4-FFF2-40B4-BE49-F238E27FC236}">
                <a16:creationId xmlns:a16="http://schemas.microsoft.com/office/drawing/2014/main" id="{A5C97B5F-A081-47F0-BD41-E963596642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21" t="13408" r="10395" b="11174"/>
          <a:stretch/>
        </p:blipFill>
        <p:spPr>
          <a:xfrm>
            <a:off x="0" y="0"/>
            <a:ext cx="12192000" cy="6858000"/>
          </a:xfrm>
          <a:prstGeom prst="rect">
            <a:avLst/>
          </a:prstGeom>
        </p:spPr>
      </p:pic>
    </p:spTree>
    <p:extLst>
      <p:ext uri="{BB962C8B-B14F-4D97-AF65-F5344CB8AC3E}">
        <p14:creationId xmlns:p14="http://schemas.microsoft.com/office/powerpoint/2010/main" val="37150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1">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46650"/>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6344176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2">
    <p:spTree>
      <p:nvGrpSpPr>
        <p:cNvPr id="1" name=""/>
        <p:cNvGrpSpPr/>
        <p:nvPr/>
      </p:nvGrpSpPr>
      <p:grpSpPr>
        <a:xfrm>
          <a:off x="0" y="0"/>
          <a:ext cx="0" cy="0"/>
          <a:chOff x="0" y="0"/>
          <a:chExt cx="0" cy="0"/>
        </a:xfrm>
      </p:grpSpPr>
      <p:pic>
        <p:nvPicPr>
          <p:cNvPr id="9" name="Picture 8" descr="A picture containing person, person, indoor&#10;&#10;Description automatically generated">
            <a:extLst>
              <a:ext uri="{FF2B5EF4-FFF2-40B4-BE49-F238E27FC236}">
                <a16:creationId xmlns:a16="http://schemas.microsoft.com/office/drawing/2014/main" id="{3ED7920D-4001-4901-9F34-D0C22AD9B04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04999" y="0"/>
            <a:ext cx="10287001" cy="6858000"/>
          </a:xfrm>
          <a:prstGeom prst="rect">
            <a:avLst/>
          </a:prstGeom>
        </p:spPr>
      </p:pic>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63902"/>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12153214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Slide 3">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53225464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SC Overview">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49DB64E-40D2-4D79-A58E-3DA9980C104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7" r="4368"/>
          <a:stretch/>
        </p:blipFill>
        <p:spPr>
          <a:xfrm>
            <a:off x="154463" y="0"/>
            <a:ext cx="12037537" cy="6858000"/>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7784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001746">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C8318BD4-BC9E-6246-B502-9D787D0DEF1A}"/>
              </a:ext>
            </a:extLst>
          </p:cNvPr>
          <p:cNvSpPr>
            <a:spLocks noGrp="1"/>
          </p:cNvSpPr>
          <p:nvPr>
            <p:ph type="body" sz="quarter" idx="13" hasCustomPrompt="1"/>
          </p:nvPr>
        </p:nvSpPr>
        <p:spPr>
          <a:xfrm>
            <a:off x="304800" y="3581797"/>
            <a:ext cx="4540768" cy="2637710"/>
          </a:xfrm>
          <a:prstGeom prst="rect">
            <a:avLst/>
          </a:prstGeom>
          <a:noFill/>
        </p:spPr>
        <p:txBody>
          <a:bodyPr wrap="square" lIns="457200" rIns="457200" bIns="685800">
            <a:spAutoFit/>
          </a:bodyPr>
          <a:lstStyle>
            <a:lvl1pPr marL="0" indent="0">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Benefit from a partnership that grows with you—providing dependable support and forward-thinking laundry and air services solutions that are customized to suit you now and in the future. More than servicing machines, we serve you.</a:t>
            </a:r>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1856309"/>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5" name="Slide Number Placeholder 5">
            <a:extLst>
              <a:ext uri="{FF2B5EF4-FFF2-40B4-BE49-F238E27FC236}">
                <a16:creationId xmlns:a16="http://schemas.microsoft.com/office/drawing/2014/main" id="{C9D2A0EA-405E-4B22-B0EA-F05F245814E4}"/>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6" name="Picture 25" descr="A picture containing drawing&#10;&#10;Description automatically generated">
            <a:extLst>
              <a:ext uri="{FF2B5EF4-FFF2-40B4-BE49-F238E27FC236}">
                <a16:creationId xmlns:a16="http://schemas.microsoft.com/office/drawing/2014/main" id="{9A4B8223-D0EB-49D3-AF4F-6CD4DC13F0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2502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C0CE02-5219-4F10-9797-D77E3D85D8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8" name="Rectangle 7">
            <a:extLst>
              <a:ext uri="{FF2B5EF4-FFF2-40B4-BE49-F238E27FC236}">
                <a16:creationId xmlns:a16="http://schemas.microsoft.com/office/drawing/2014/main" id="{3F921798-CF82-442E-B869-B8EDE8639E47}"/>
              </a:ext>
            </a:extLst>
          </p:cNvPr>
          <p:cNvSpPr/>
          <p:nvPr userDrawn="1"/>
        </p:nvSpPr>
        <p:spPr>
          <a:xfrm>
            <a:off x="0" y="5943600"/>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hasCustomPrompt="1"/>
          </p:nvPr>
        </p:nvSpPr>
        <p:spPr>
          <a:xfrm>
            <a:off x="762000" y="2490912"/>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0" name="Text Placeholder 9">
            <a:extLst>
              <a:ext uri="{FF2B5EF4-FFF2-40B4-BE49-F238E27FC236}">
                <a16:creationId xmlns:a16="http://schemas.microsoft.com/office/drawing/2014/main" id="{E678B4FF-ACD4-2041-B746-46E2702CDAF5}"/>
              </a:ext>
            </a:extLst>
          </p:cNvPr>
          <p:cNvSpPr>
            <a:spLocks noGrp="1"/>
          </p:cNvSpPr>
          <p:nvPr>
            <p:ph type="body" sz="quarter" idx="11" hasCustomPrompt="1"/>
          </p:nvPr>
        </p:nvSpPr>
        <p:spPr>
          <a:xfrm>
            <a:off x="762000" y="3885094"/>
            <a:ext cx="5486400" cy="381000"/>
          </a:xfrm>
          <a:prstGeom prst="rect">
            <a:avLst/>
          </a:prstGeom>
        </p:spPr>
        <p:txBody>
          <a:bodyPr>
            <a:noAutofit/>
          </a:bodyPr>
          <a:lstStyle>
            <a:lvl1pPr marL="0" indent="0">
              <a:lnSpc>
                <a:spcPct val="100000"/>
              </a:lnSpc>
              <a:buNone/>
              <a:defRPr sz="2000" b="0" i="0">
                <a:solidFill>
                  <a:schemeClr val="tx2"/>
                </a:solidFill>
                <a:latin typeface="Arial" panose="020B0604020202020204" pitchFamily="34" charset="0"/>
                <a:cs typeface="Arial" panose="020B0604020202020204" pitchFamily="34" charset="0"/>
              </a:defRPr>
            </a:lvl1pPr>
          </a:lstStyle>
          <a:p>
            <a:pPr lvl="0"/>
            <a:r>
              <a:rPr lang="en-US" dirty="0"/>
              <a:t>CLICK TO EDIT COVER TEXT SUBHEADER</a:t>
            </a:r>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1" y="1097176"/>
            <a:ext cx="2438400" cy="784578"/>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4" name="Picture 13" descr="A picture containing drawing&#10;&#10;Description automatically generated">
            <a:extLst>
              <a:ext uri="{FF2B5EF4-FFF2-40B4-BE49-F238E27FC236}">
                <a16:creationId xmlns:a16="http://schemas.microsoft.com/office/drawing/2014/main" id="{F8D8AB4B-E042-48E3-9BB7-1E3875B8D9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449539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SC Overview">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2EDC46D-8C03-4388-A5EA-E33151EE46C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607" b="21212"/>
          <a:stretch/>
        </p:blipFill>
        <p:spPr>
          <a:xfrm>
            <a:off x="5480484" y="0"/>
            <a:ext cx="6711516" cy="6858000"/>
          </a:xfrm>
          <a:prstGeom prst="rect">
            <a:avLst/>
          </a:prstGeom>
        </p:spPr>
      </p:pic>
      <p:sp>
        <p:nvSpPr>
          <p:cNvPr id="9" name="Rectangle 8">
            <a:extLst>
              <a:ext uri="{FF2B5EF4-FFF2-40B4-BE49-F238E27FC236}">
                <a16:creationId xmlns:a16="http://schemas.microsoft.com/office/drawing/2014/main" id="{BB877307-DD57-4803-9C29-9B2DC13D9FBC}"/>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2431779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SC Overvi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6D227-2332-42D8-B665-8BCD0114E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453" r="10369"/>
          <a:stretch/>
        </p:blipFill>
        <p:spPr>
          <a:xfrm>
            <a:off x="5486400" y="-2876"/>
            <a:ext cx="6705600" cy="6860875"/>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362461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SC Overview - Service Wheel">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D91D9D-D391-4A34-B71B-EB9CE78BAA34}"/>
              </a:ext>
            </a:extLst>
          </p:cNvPr>
          <p:cNvSpPr/>
          <p:nvPr userDrawn="1"/>
        </p:nvSpPr>
        <p:spPr>
          <a:xfrm>
            <a:off x="0" y="-1"/>
            <a:ext cx="12191999" cy="2099213"/>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5" name="Subtitle 2">
            <a:extLst>
              <a:ext uri="{FF2B5EF4-FFF2-40B4-BE49-F238E27FC236}">
                <a16:creationId xmlns:a16="http://schemas.microsoft.com/office/drawing/2014/main" id="{68510DE5-B5AF-C048-88B4-9FB0573B06FB}"/>
              </a:ext>
            </a:extLst>
          </p:cNvPr>
          <p:cNvSpPr>
            <a:spLocks noGrp="1"/>
          </p:cNvSpPr>
          <p:nvPr>
            <p:ph type="subTitle" idx="1" hasCustomPrompt="1"/>
          </p:nvPr>
        </p:nvSpPr>
        <p:spPr>
          <a:xfrm>
            <a:off x="533400" y="1255199"/>
            <a:ext cx="5943600" cy="380999"/>
          </a:xfrm>
          <a:prstGeom prst="rect">
            <a:avLst/>
          </a:prstGeom>
        </p:spPr>
        <p:txBody>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Text Placeholder 14">
            <a:extLst>
              <a:ext uri="{FF2B5EF4-FFF2-40B4-BE49-F238E27FC236}">
                <a16:creationId xmlns:a16="http://schemas.microsoft.com/office/drawing/2014/main" id="{29DE1763-714F-9C44-BB92-74F8C99BA172}"/>
              </a:ext>
            </a:extLst>
          </p:cNvPr>
          <p:cNvSpPr>
            <a:spLocks noGrp="1"/>
          </p:cNvSpPr>
          <p:nvPr>
            <p:ph type="body" sz="quarter" idx="10" hasCustomPrompt="1"/>
          </p:nvPr>
        </p:nvSpPr>
        <p:spPr>
          <a:xfrm>
            <a:off x="533400" y="2747979"/>
            <a:ext cx="3353484" cy="1374723"/>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Increase marketability and value without hassle or expense. Offer reliable and modern machines on terms that work for you—including flexible leases, service agreements, equipment purchasing, or we’ll even buy your current machines. </a:t>
            </a:r>
          </a:p>
        </p:txBody>
      </p:sp>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33400" y="635770"/>
            <a:ext cx="11125200" cy="579527"/>
          </a:xfrm>
          <a:prstGeom prst="rect">
            <a:avLst/>
          </a:prstGeom>
        </p:spPr>
        <p:txBody>
          <a:bodyPr/>
          <a:lstStyle>
            <a:lvl1pPr marL="0" indent="0">
              <a:buNone/>
              <a:defRPr sz="32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3" name="Picture 2" descr="A group of people around each other&#10;&#10;Description automatically generated">
            <a:extLst>
              <a:ext uri="{FF2B5EF4-FFF2-40B4-BE49-F238E27FC236}">
                <a16:creationId xmlns:a16="http://schemas.microsoft.com/office/drawing/2014/main" id="{93BB69B1-0795-474B-8346-5D67A2A53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5256" y="2293092"/>
            <a:ext cx="4161487" cy="4161487"/>
          </a:xfrm>
          <a:prstGeom prst="rect">
            <a:avLst/>
          </a:prstGeom>
        </p:spPr>
      </p:pic>
      <p:sp>
        <p:nvSpPr>
          <p:cNvPr id="14" name="Text Placeholder 14">
            <a:extLst>
              <a:ext uri="{FF2B5EF4-FFF2-40B4-BE49-F238E27FC236}">
                <a16:creationId xmlns:a16="http://schemas.microsoft.com/office/drawing/2014/main" id="{8CBD7AB9-0E75-514A-A715-A459E045C8D1}"/>
              </a:ext>
            </a:extLst>
          </p:cNvPr>
          <p:cNvSpPr>
            <a:spLocks noGrp="1"/>
          </p:cNvSpPr>
          <p:nvPr>
            <p:ph type="body" sz="quarter" idx="16" hasCustomPrompt="1"/>
          </p:nvPr>
        </p:nvSpPr>
        <p:spPr>
          <a:xfrm>
            <a:off x="533400" y="2414835"/>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IN-HOME LAUNDRY</a:t>
            </a:r>
          </a:p>
        </p:txBody>
      </p:sp>
      <p:sp>
        <p:nvSpPr>
          <p:cNvPr id="17" name="Text Placeholder 14">
            <a:extLst>
              <a:ext uri="{FF2B5EF4-FFF2-40B4-BE49-F238E27FC236}">
                <a16:creationId xmlns:a16="http://schemas.microsoft.com/office/drawing/2014/main" id="{63C10693-4705-BF41-8744-4489B610E266}"/>
              </a:ext>
            </a:extLst>
          </p:cNvPr>
          <p:cNvSpPr>
            <a:spLocks noGrp="1"/>
          </p:cNvSpPr>
          <p:nvPr>
            <p:ph type="body" sz="quarter" idx="17" hasCustomPrompt="1"/>
          </p:nvPr>
        </p:nvSpPr>
        <p:spPr>
          <a:xfrm>
            <a:off x="533400" y="4633682"/>
            <a:ext cx="3353484" cy="1309918"/>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We provide industrial laundry equipment and on-premise laundry services with a full spectrum of support—including site evaluation, analysis, design, financing, engineering, installation, service and more.</a:t>
            </a:r>
          </a:p>
        </p:txBody>
      </p:sp>
      <p:sp>
        <p:nvSpPr>
          <p:cNvPr id="18" name="Text Placeholder 14">
            <a:extLst>
              <a:ext uri="{FF2B5EF4-FFF2-40B4-BE49-F238E27FC236}">
                <a16:creationId xmlns:a16="http://schemas.microsoft.com/office/drawing/2014/main" id="{67FBFD5B-7DA8-B148-9DC8-84A142995FFC}"/>
              </a:ext>
            </a:extLst>
          </p:cNvPr>
          <p:cNvSpPr>
            <a:spLocks noGrp="1"/>
          </p:cNvSpPr>
          <p:nvPr>
            <p:ph type="body" sz="quarter" idx="18" hasCustomPrompt="1"/>
          </p:nvPr>
        </p:nvSpPr>
        <p:spPr>
          <a:xfrm>
            <a:off x="533400" y="4305317"/>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COMMERCIAL LAUNDRY</a:t>
            </a:r>
          </a:p>
        </p:txBody>
      </p:sp>
      <p:sp>
        <p:nvSpPr>
          <p:cNvPr id="29" name="Text Placeholder 14">
            <a:extLst>
              <a:ext uri="{FF2B5EF4-FFF2-40B4-BE49-F238E27FC236}">
                <a16:creationId xmlns:a16="http://schemas.microsoft.com/office/drawing/2014/main" id="{DABE1931-6661-1045-ADBE-ABE798625A74}"/>
              </a:ext>
            </a:extLst>
          </p:cNvPr>
          <p:cNvSpPr>
            <a:spLocks noGrp="1"/>
          </p:cNvSpPr>
          <p:nvPr>
            <p:ph type="body" sz="quarter" idx="19" hasCustomPrompt="1"/>
          </p:nvPr>
        </p:nvSpPr>
        <p:spPr>
          <a:xfrm>
            <a:off x="8382000" y="2747980"/>
            <a:ext cx="3276600" cy="1367350"/>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From design to full management, leasing agreements and revenue sharing, we have you covered. Optimize revenue and convenience with real-time data, plus the latest in digital payment and laundry monitoring technology.</a:t>
            </a:r>
          </a:p>
        </p:txBody>
      </p:sp>
      <p:sp>
        <p:nvSpPr>
          <p:cNvPr id="31" name="Text Placeholder 14">
            <a:extLst>
              <a:ext uri="{FF2B5EF4-FFF2-40B4-BE49-F238E27FC236}">
                <a16:creationId xmlns:a16="http://schemas.microsoft.com/office/drawing/2014/main" id="{00DCCE3C-6FA9-054F-B8A7-7911FB23B71C}"/>
              </a:ext>
            </a:extLst>
          </p:cNvPr>
          <p:cNvSpPr>
            <a:spLocks noGrp="1"/>
          </p:cNvSpPr>
          <p:nvPr>
            <p:ph type="body" sz="quarter" idx="21" hasCustomPrompt="1"/>
          </p:nvPr>
        </p:nvSpPr>
        <p:spPr>
          <a:xfrm>
            <a:off x="8382000" y="4633682"/>
            <a:ext cx="3276600" cy="1309918"/>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Easy to use state-of-the-art tire inflation and vacuum machines equipped with modern payment technology maximize profitability and customer loyalty. Remote monitoring and best-in-class service make it effortless.</a:t>
            </a:r>
          </a:p>
        </p:txBody>
      </p:sp>
      <p:sp>
        <p:nvSpPr>
          <p:cNvPr id="8" name="Text Placeholder 7">
            <a:extLst>
              <a:ext uri="{FF2B5EF4-FFF2-40B4-BE49-F238E27FC236}">
                <a16:creationId xmlns:a16="http://schemas.microsoft.com/office/drawing/2014/main" id="{D3CF0677-272A-8F4F-B1AB-89BF2CB3119A}"/>
              </a:ext>
            </a:extLst>
          </p:cNvPr>
          <p:cNvSpPr>
            <a:spLocks noGrp="1"/>
          </p:cNvSpPr>
          <p:nvPr>
            <p:ph type="body" sz="quarter" idx="23" hasCustomPrompt="1"/>
          </p:nvPr>
        </p:nvSpPr>
        <p:spPr>
          <a:xfrm>
            <a:off x="8382000" y="2414059"/>
            <a:ext cx="3276600" cy="328612"/>
          </a:xfrm>
          <a:prstGeom prst="rect">
            <a:avLst/>
          </a:prstGeom>
          <a:noFill/>
        </p:spPr>
        <p:txBody>
          <a:bodyPr anchor="b"/>
          <a:lstStyle>
            <a:lvl1pPr marL="0" indent="0" algn="r">
              <a:buNone/>
              <a:defRPr sz="1800" b="0" i="0">
                <a:solidFill>
                  <a:schemeClr val="tx2"/>
                </a:solidFill>
                <a:latin typeface="Arial" panose="020B0604020202020204" pitchFamily="34" charset="0"/>
                <a:cs typeface="Arial" panose="020B0604020202020204" pitchFamily="34" charset="0"/>
              </a:defRPr>
            </a:lvl1pPr>
          </a:lstStyle>
          <a:p>
            <a:pPr lvl="0"/>
            <a:r>
              <a:rPr lang="en-US" dirty="0"/>
              <a:t>COMMUNITY LAUNDRY</a:t>
            </a:r>
          </a:p>
        </p:txBody>
      </p:sp>
      <p:sp>
        <p:nvSpPr>
          <p:cNvPr id="34" name="Text Placeholder 7">
            <a:extLst>
              <a:ext uri="{FF2B5EF4-FFF2-40B4-BE49-F238E27FC236}">
                <a16:creationId xmlns:a16="http://schemas.microsoft.com/office/drawing/2014/main" id="{868B8C2B-5D81-C143-AA4E-C3F21764AF3C}"/>
              </a:ext>
            </a:extLst>
          </p:cNvPr>
          <p:cNvSpPr>
            <a:spLocks noGrp="1"/>
          </p:cNvSpPr>
          <p:nvPr>
            <p:ph type="body" sz="quarter" idx="24" hasCustomPrompt="1"/>
          </p:nvPr>
        </p:nvSpPr>
        <p:spPr>
          <a:xfrm>
            <a:off x="8382000" y="4294188"/>
            <a:ext cx="3276600" cy="328612"/>
          </a:xfrm>
          <a:prstGeom prst="rect">
            <a:avLst/>
          </a:prstGeom>
          <a:noFill/>
        </p:spPr>
        <p:txBody>
          <a:bodyPr anchor="b"/>
          <a:lstStyle>
            <a:lvl1pPr marL="0" indent="0" algn="r">
              <a:buNone/>
              <a:defRPr sz="1800" b="0" i="0">
                <a:solidFill>
                  <a:schemeClr val="bg2"/>
                </a:solidFill>
                <a:latin typeface="Arial" panose="020B0604020202020204" pitchFamily="34" charset="0"/>
                <a:cs typeface="Arial" panose="020B0604020202020204" pitchFamily="34" charset="0"/>
              </a:defRPr>
            </a:lvl1pPr>
          </a:lstStyle>
          <a:p>
            <a:pPr lvl="0"/>
            <a:r>
              <a:rPr lang="en-US" dirty="0"/>
              <a:t>AIR SERVICES</a:t>
            </a:r>
          </a:p>
        </p:txBody>
      </p:sp>
      <p:sp>
        <p:nvSpPr>
          <p:cNvPr id="19" name="Footer Placeholder 6">
            <a:extLst>
              <a:ext uri="{FF2B5EF4-FFF2-40B4-BE49-F238E27FC236}">
                <a16:creationId xmlns:a16="http://schemas.microsoft.com/office/drawing/2014/main" id="{D1A14ADE-932F-5046-865D-A29316985350}"/>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20" name="Slide Number Placeholder 8">
            <a:extLst>
              <a:ext uri="{FF2B5EF4-FFF2-40B4-BE49-F238E27FC236}">
                <a16:creationId xmlns:a16="http://schemas.microsoft.com/office/drawing/2014/main" id="{17AA1200-A140-0B4C-8165-FA89915005C1}"/>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BB0F4DB-3E35-46D4-9698-AB40BDB3F89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59353" y="595868"/>
            <a:ext cx="2399247" cy="775732"/>
          </a:xfrm>
          <a:prstGeom prst="rect">
            <a:avLst/>
          </a:prstGeom>
        </p:spPr>
      </p:pic>
    </p:spTree>
    <p:extLst>
      <p:ext uri="{BB962C8B-B14F-4D97-AF65-F5344CB8AC3E}">
        <p14:creationId xmlns:p14="http://schemas.microsoft.com/office/powerpoint/2010/main" val="352459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SC Overview - Experienc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4CA934-32E7-44BD-BB68-4EAF161BF11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43541"/>
          <a:stretch/>
        </p:blipFill>
        <p:spPr>
          <a:xfrm>
            <a:off x="0" y="0"/>
            <a:ext cx="5257800" cy="6858000"/>
          </a:xfrm>
          <a:prstGeom prst="rect">
            <a:avLst/>
          </a:prstGeom>
        </p:spPr>
      </p:pic>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583394" y="595665"/>
            <a:ext cx="5562600" cy="915640"/>
          </a:xfrm>
          <a:prstGeom prst="rect">
            <a:avLst/>
          </a:prstGeom>
        </p:spPr>
        <p:txBody>
          <a:bodyPr/>
          <a:lstStyle>
            <a:lvl1pPr marL="0" indent="0">
              <a:buNone/>
              <a:defRPr sz="3200" b="0" i="0">
                <a:solidFill>
                  <a:schemeClr val="accent1"/>
                </a:solidFill>
                <a:latin typeface="Arial" panose="020B0604020202020204" pitchFamily="34" charset="0"/>
                <a:cs typeface="Arial" panose="020B0604020202020204" pitchFamily="34" charset="0"/>
              </a:defRPr>
            </a:lvl1pPr>
          </a:lstStyle>
          <a:p>
            <a:pPr lvl="0"/>
            <a:r>
              <a:rPr lang="en-US" dirty="0"/>
              <a:t>EXPERIENCE SERVICE BEYOND THE MACHINE.</a:t>
            </a:r>
          </a:p>
        </p:txBody>
      </p:sp>
      <p:sp>
        <p:nvSpPr>
          <p:cNvPr id="17" name="Text Placeholder 5">
            <a:extLst>
              <a:ext uri="{FF2B5EF4-FFF2-40B4-BE49-F238E27FC236}">
                <a16:creationId xmlns:a16="http://schemas.microsoft.com/office/drawing/2014/main" id="{607EAD91-A057-A94B-9755-E3C4F5717277}"/>
              </a:ext>
            </a:extLst>
          </p:cNvPr>
          <p:cNvSpPr>
            <a:spLocks noGrp="1"/>
          </p:cNvSpPr>
          <p:nvPr>
            <p:ph type="body" sz="quarter" idx="18" hasCustomPrompt="1"/>
          </p:nvPr>
        </p:nvSpPr>
        <p:spPr>
          <a:xfrm>
            <a:off x="6327280" y="3124200"/>
            <a:ext cx="245003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127,000</a:t>
            </a:r>
          </a:p>
        </p:txBody>
      </p:sp>
      <p:sp>
        <p:nvSpPr>
          <p:cNvPr id="18" name="Text Placeholder 5">
            <a:extLst>
              <a:ext uri="{FF2B5EF4-FFF2-40B4-BE49-F238E27FC236}">
                <a16:creationId xmlns:a16="http://schemas.microsoft.com/office/drawing/2014/main" id="{8B31BAAC-2364-734C-8B4B-01A33BAD5040}"/>
              </a:ext>
            </a:extLst>
          </p:cNvPr>
          <p:cNvSpPr>
            <a:spLocks noGrp="1"/>
          </p:cNvSpPr>
          <p:nvPr>
            <p:ph type="body" sz="quarter" idx="19" hasCustomPrompt="1"/>
          </p:nvPr>
        </p:nvSpPr>
        <p:spPr>
          <a:xfrm>
            <a:off x="6327280" y="3475999"/>
            <a:ext cx="2412823"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Multi-housing Communities</a:t>
            </a:r>
          </a:p>
        </p:txBody>
      </p:sp>
      <p:sp>
        <p:nvSpPr>
          <p:cNvPr id="20" name="Text Placeholder 5">
            <a:extLst>
              <a:ext uri="{FF2B5EF4-FFF2-40B4-BE49-F238E27FC236}">
                <a16:creationId xmlns:a16="http://schemas.microsoft.com/office/drawing/2014/main" id="{96A28270-8A6A-BA40-9553-81AE03965DEA}"/>
              </a:ext>
            </a:extLst>
          </p:cNvPr>
          <p:cNvSpPr>
            <a:spLocks noGrp="1"/>
          </p:cNvSpPr>
          <p:nvPr>
            <p:ph type="body" sz="quarter" idx="20" hasCustomPrompt="1"/>
          </p:nvPr>
        </p:nvSpPr>
        <p:spPr>
          <a:xfrm>
            <a:off x="6316589" y="4149795"/>
            <a:ext cx="2423514"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22,800</a:t>
            </a:r>
          </a:p>
        </p:txBody>
      </p:sp>
      <p:sp>
        <p:nvSpPr>
          <p:cNvPr id="21" name="Text Placeholder 5">
            <a:extLst>
              <a:ext uri="{FF2B5EF4-FFF2-40B4-BE49-F238E27FC236}">
                <a16:creationId xmlns:a16="http://schemas.microsoft.com/office/drawing/2014/main" id="{19E3109A-D985-9444-9A9B-FC0A2A91268E}"/>
              </a:ext>
            </a:extLst>
          </p:cNvPr>
          <p:cNvSpPr>
            <a:spLocks noGrp="1"/>
          </p:cNvSpPr>
          <p:nvPr>
            <p:ph type="body" sz="quarter" idx="21" hasCustomPrompt="1"/>
          </p:nvPr>
        </p:nvSpPr>
        <p:spPr>
          <a:xfrm>
            <a:off x="6316588" y="4495260"/>
            <a:ext cx="2423516" cy="411833"/>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Gas Stations &amp; Convenience Stores</a:t>
            </a:r>
          </a:p>
        </p:txBody>
      </p:sp>
      <p:sp>
        <p:nvSpPr>
          <p:cNvPr id="23" name="Text Placeholder 5">
            <a:extLst>
              <a:ext uri="{FF2B5EF4-FFF2-40B4-BE49-F238E27FC236}">
                <a16:creationId xmlns:a16="http://schemas.microsoft.com/office/drawing/2014/main" id="{8AF45934-F485-7349-8F57-593957152C21}"/>
              </a:ext>
            </a:extLst>
          </p:cNvPr>
          <p:cNvSpPr>
            <a:spLocks noGrp="1"/>
          </p:cNvSpPr>
          <p:nvPr>
            <p:ph type="body" sz="quarter" idx="22" hasCustomPrompt="1"/>
          </p:nvPr>
        </p:nvSpPr>
        <p:spPr>
          <a:xfrm>
            <a:off x="6327281" y="5184103"/>
            <a:ext cx="243440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12,500</a:t>
            </a:r>
          </a:p>
        </p:txBody>
      </p:sp>
      <p:sp>
        <p:nvSpPr>
          <p:cNvPr id="24" name="Text Placeholder 5">
            <a:extLst>
              <a:ext uri="{FF2B5EF4-FFF2-40B4-BE49-F238E27FC236}">
                <a16:creationId xmlns:a16="http://schemas.microsoft.com/office/drawing/2014/main" id="{618495F4-BB09-9440-8B48-3ADE79A7D512}"/>
              </a:ext>
            </a:extLst>
          </p:cNvPr>
          <p:cNvSpPr>
            <a:spLocks noGrp="1"/>
          </p:cNvSpPr>
          <p:nvPr>
            <p:ph type="body" sz="quarter" idx="23" hasCustomPrompt="1"/>
          </p:nvPr>
        </p:nvSpPr>
        <p:spPr>
          <a:xfrm>
            <a:off x="6327280" y="5534023"/>
            <a:ext cx="2406363"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Residential</a:t>
            </a:r>
          </a:p>
        </p:txBody>
      </p:sp>
      <p:sp>
        <p:nvSpPr>
          <p:cNvPr id="25" name="Text Placeholder 5">
            <a:extLst>
              <a:ext uri="{FF2B5EF4-FFF2-40B4-BE49-F238E27FC236}">
                <a16:creationId xmlns:a16="http://schemas.microsoft.com/office/drawing/2014/main" id="{73EA795E-A8F9-884C-9154-2F51E41CE25E}"/>
              </a:ext>
            </a:extLst>
          </p:cNvPr>
          <p:cNvSpPr>
            <a:spLocks noGrp="1"/>
          </p:cNvSpPr>
          <p:nvPr>
            <p:ph type="body" sz="quarter" idx="24" hasCustomPrompt="1"/>
          </p:nvPr>
        </p:nvSpPr>
        <p:spPr>
          <a:xfrm>
            <a:off x="5583394" y="1755820"/>
            <a:ext cx="5105400" cy="373036"/>
          </a:xfrm>
          <a:prstGeom prst="rect">
            <a:avLst/>
          </a:prstGeom>
        </p:spPr>
        <p:txBody>
          <a:bodyPr lIns="182880" rIns="18288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tx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150,000+ CLIENTS</a:t>
            </a:r>
          </a:p>
        </p:txBody>
      </p:sp>
      <p:sp>
        <p:nvSpPr>
          <p:cNvPr id="26" name="Text Placeholder 5">
            <a:extLst>
              <a:ext uri="{FF2B5EF4-FFF2-40B4-BE49-F238E27FC236}">
                <a16:creationId xmlns:a16="http://schemas.microsoft.com/office/drawing/2014/main" id="{AC1F5018-1AFD-C949-9072-C34FDBA004A1}"/>
              </a:ext>
            </a:extLst>
          </p:cNvPr>
          <p:cNvSpPr>
            <a:spLocks noGrp="1"/>
          </p:cNvSpPr>
          <p:nvPr>
            <p:ph type="body" sz="quarter" idx="25" hasCustomPrompt="1"/>
          </p:nvPr>
        </p:nvSpPr>
        <p:spPr>
          <a:xfrm>
            <a:off x="5583393" y="2239193"/>
            <a:ext cx="6364232" cy="647929"/>
          </a:xfrm>
          <a:prstGeom prst="rect">
            <a:avLst/>
          </a:prstGeom>
        </p:spPr>
        <p:txBody>
          <a:bodyPr lIns="18288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Trust Us As Their Total Laundry &amp; Air Solutions Provider</a:t>
            </a:r>
          </a:p>
        </p:txBody>
      </p:sp>
      <p:sp>
        <p:nvSpPr>
          <p:cNvPr id="28" name="Text Placeholder 5">
            <a:extLst>
              <a:ext uri="{FF2B5EF4-FFF2-40B4-BE49-F238E27FC236}">
                <a16:creationId xmlns:a16="http://schemas.microsoft.com/office/drawing/2014/main" id="{9543584C-F503-A94F-9251-12EE1590A275}"/>
              </a:ext>
            </a:extLst>
          </p:cNvPr>
          <p:cNvSpPr>
            <a:spLocks noGrp="1"/>
          </p:cNvSpPr>
          <p:nvPr>
            <p:ph type="body" sz="quarter" idx="26" hasCustomPrompt="1"/>
          </p:nvPr>
        </p:nvSpPr>
        <p:spPr>
          <a:xfrm>
            <a:off x="9774394" y="3124200"/>
            <a:ext cx="218712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6,700</a:t>
            </a:r>
          </a:p>
        </p:txBody>
      </p:sp>
      <p:sp>
        <p:nvSpPr>
          <p:cNvPr id="29" name="Text Placeholder 5">
            <a:extLst>
              <a:ext uri="{FF2B5EF4-FFF2-40B4-BE49-F238E27FC236}">
                <a16:creationId xmlns:a16="http://schemas.microsoft.com/office/drawing/2014/main" id="{25193516-8972-C74C-91A7-7903354ED3C8}"/>
              </a:ext>
            </a:extLst>
          </p:cNvPr>
          <p:cNvSpPr>
            <a:spLocks noGrp="1"/>
          </p:cNvSpPr>
          <p:nvPr>
            <p:ph type="body" sz="quarter" idx="27" hasCustomPrompt="1"/>
          </p:nvPr>
        </p:nvSpPr>
        <p:spPr>
          <a:xfrm>
            <a:off x="9774395" y="3475999"/>
            <a:ext cx="2183298"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Hotels &amp; Resorts</a:t>
            </a:r>
          </a:p>
        </p:txBody>
      </p:sp>
      <p:sp>
        <p:nvSpPr>
          <p:cNvPr id="40" name="Text Placeholder 5">
            <a:extLst>
              <a:ext uri="{FF2B5EF4-FFF2-40B4-BE49-F238E27FC236}">
                <a16:creationId xmlns:a16="http://schemas.microsoft.com/office/drawing/2014/main" id="{B81CEEE6-6B61-3445-BF9C-B6538ABCD0B0}"/>
              </a:ext>
            </a:extLst>
          </p:cNvPr>
          <p:cNvSpPr>
            <a:spLocks noGrp="1"/>
          </p:cNvSpPr>
          <p:nvPr>
            <p:ph type="body" sz="quarter" idx="30" hasCustomPrompt="1"/>
          </p:nvPr>
        </p:nvSpPr>
        <p:spPr>
          <a:xfrm>
            <a:off x="9774395" y="4149795"/>
            <a:ext cx="217323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4,500</a:t>
            </a:r>
          </a:p>
        </p:txBody>
      </p:sp>
      <p:sp>
        <p:nvSpPr>
          <p:cNvPr id="42" name="Text Placeholder 5">
            <a:extLst>
              <a:ext uri="{FF2B5EF4-FFF2-40B4-BE49-F238E27FC236}">
                <a16:creationId xmlns:a16="http://schemas.microsoft.com/office/drawing/2014/main" id="{A0D46B15-9359-4B47-86B2-B788EFEBF44E}"/>
              </a:ext>
            </a:extLst>
          </p:cNvPr>
          <p:cNvSpPr>
            <a:spLocks noGrp="1"/>
          </p:cNvSpPr>
          <p:nvPr>
            <p:ph type="body" sz="quarter" idx="31" hasCustomPrompt="1"/>
          </p:nvPr>
        </p:nvSpPr>
        <p:spPr>
          <a:xfrm>
            <a:off x="9774394" y="4501275"/>
            <a:ext cx="2183299" cy="277019"/>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Laundromats</a:t>
            </a:r>
          </a:p>
        </p:txBody>
      </p:sp>
      <p:sp>
        <p:nvSpPr>
          <p:cNvPr id="44" name="Text Placeholder 5">
            <a:extLst>
              <a:ext uri="{FF2B5EF4-FFF2-40B4-BE49-F238E27FC236}">
                <a16:creationId xmlns:a16="http://schemas.microsoft.com/office/drawing/2014/main" id="{6676D1D3-0E08-0B46-958E-6919E92E792C}"/>
              </a:ext>
            </a:extLst>
          </p:cNvPr>
          <p:cNvSpPr>
            <a:spLocks noGrp="1"/>
          </p:cNvSpPr>
          <p:nvPr>
            <p:ph type="body" sz="quarter" idx="32" hasCustomPrompt="1"/>
          </p:nvPr>
        </p:nvSpPr>
        <p:spPr>
          <a:xfrm>
            <a:off x="9770163" y="5184103"/>
            <a:ext cx="2187126"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1,300</a:t>
            </a:r>
          </a:p>
        </p:txBody>
      </p:sp>
      <p:sp>
        <p:nvSpPr>
          <p:cNvPr id="45" name="Text Placeholder 5">
            <a:extLst>
              <a:ext uri="{FF2B5EF4-FFF2-40B4-BE49-F238E27FC236}">
                <a16:creationId xmlns:a16="http://schemas.microsoft.com/office/drawing/2014/main" id="{D28D2CC3-857D-E047-B043-26439DCD1598}"/>
              </a:ext>
            </a:extLst>
          </p:cNvPr>
          <p:cNvSpPr>
            <a:spLocks noGrp="1"/>
          </p:cNvSpPr>
          <p:nvPr>
            <p:ph type="body" sz="quarter" idx="33" hasCustomPrompt="1"/>
          </p:nvPr>
        </p:nvSpPr>
        <p:spPr>
          <a:xfrm>
            <a:off x="9770162" y="5534023"/>
            <a:ext cx="2187127"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Colleges &amp; Universities</a:t>
            </a:r>
          </a:p>
        </p:txBody>
      </p:sp>
      <p:sp>
        <p:nvSpPr>
          <p:cNvPr id="49" name="Rectangle 48">
            <a:extLst>
              <a:ext uri="{FF2B5EF4-FFF2-40B4-BE49-F238E27FC236}">
                <a16:creationId xmlns:a16="http://schemas.microsoft.com/office/drawing/2014/main" id="{4645A017-43B2-4A26-9F66-C80F266447F6}"/>
              </a:ext>
            </a:extLst>
          </p:cNvPr>
          <p:cNvSpPr/>
          <p:nvPr userDrawn="1"/>
        </p:nvSpPr>
        <p:spPr>
          <a:xfrm>
            <a:off x="0" y="5943600"/>
            <a:ext cx="52578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lide Number Placeholder 5">
            <a:extLst>
              <a:ext uri="{FF2B5EF4-FFF2-40B4-BE49-F238E27FC236}">
                <a16:creationId xmlns:a16="http://schemas.microsoft.com/office/drawing/2014/main" id="{9528B978-1732-4BF7-82F3-4AEDD5F55809}"/>
              </a:ext>
            </a:extLst>
          </p:cNvPr>
          <p:cNvSpPr txBox="1">
            <a:spLocks/>
          </p:cNvSpPr>
          <p:nvPr userDrawn="1"/>
        </p:nvSpPr>
        <p:spPr>
          <a:xfrm>
            <a:off x="1903445" y="6257199"/>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51" name="Picture 50" descr="A picture containing drawing&#10;&#10;Description automatically generated">
            <a:extLst>
              <a:ext uri="{FF2B5EF4-FFF2-40B4-BE49-F238E27FC236}">
                <a16:creationId xmlns:a16="http://schemas.microsoft.com/office/drawing/2014/main" id="{E762373F-FDE7-4314-89C9-372DCA657D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4669" y="6351920"/>
            <a:ext cx="1474859" cy="133147"/>
          </a:xfrm>
          <a:prstGeom prst="rect">
            <a:avLst/>
          </a:prstGeom>
        </p:spPr>
      </p:pic>
    </p:spTree>
    <p:extLst>
      <p:ext uri="{BB962C8B-B14F-4D97-AF65-F5344CB8AC3E}">
        <p14:creationId xmlns:p14="http://schemas.microsoft.com/office/powerpoint/2010/main" val="2056323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SC Overview - CSC Difference">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6C7F9F3-5DE1-4D4F-ADFD-4577DB4863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891" t="8250" r="6007" b="9252"/>
          <a:stretch/>
        </p:blipFill>
        <p:spPr>
          <a:xfrm>
            <a:off x="-12438" y="0"/>
            <a:ext cx="12204437" cy="6858000"/>
          </a:xfrm>
          <a:prstGeom prst="rect">
            <a:avLst/>
          </a:prstGeom>
        </p:spPr>
      </p:pic>
      <p:sp>
        <p:nvSpPr>
          <p:cNvPr id="43" name="Rectangle 42">
            <a:extLst>
              <a:ext uri="{FF2B5EF4-FFF2-40B4-BE49-F238E27FC236}">
                <a16:creationId xmlns:a16="http://schemas.microsoft.com/office/drawing/2014/main" id="{F0C01808-C776-4F23-85DC-CB3CF1994C46}"/>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7784E4D-6616-4A6C-A771-F4DAC606D6F6}"/>
              </a:ext>
            </a:extLst>
          </p:cNvPr>
          <p:cNvSpPr/>
          <p:nvPr userDrawn="1"/>
        </p:nvSpPr>
        <p:spPr>
          <a:xfrm>
            <a:off x="-12438" y="0"/>
            <a:ext cx="5270238" cy="6858000"/>
          </a:xfrm>
          <a:prstGeom prst="rect">
            <a:avLst/>
          </a:prstGeom>
          <a:solidFill>
            <a:srgbClr val="26AAE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a:extLst>
              <a:ext uri="{FF2B5EF4-FFF2-40B4-BE49-F238E27FC236}">
                <a16:creationId xmlns:a16="http://schemas.microsoft.com/office/drawing/2014/main" id="{57FA1FDC-6F2C-4356-ADB1-BF2EF5B9F69F}"/>
              </a:ext>
            </a:extLst>
          </p:cNvPr>
          <p:cNvSpPr/>
          <p:nvPr userDrawn="1"/>
        </p:nvSpPr>
        <p:spPr>
          <a:xfrm>
            <a:off x="838199" y="2140272"/>
            <a:ext cx="3505200" cy="4154984"/>
          </a:xfrm>
          <a:prstGeom prst="rect">
            <a:avLst/>
          </a:prstGeom>
        </p:spPr>
        <p:txBody>
          <a:bodyPr wrap="square">
            <a:spAutoFit/>
          </a:bodyPr>
          <a:lstStyle/>
          <a:p>
            <a:pPr lvl="0"/>
            <a:r>
              <a:rPr lang="en-US" sz="2000" dirty="0">
                <a:solidFill>
                  <a:schemeClr val="bg1"/>
                </a:solidFill>
                <a:latin typeface="Gotham Black" panose="02000604040000020004" pitchFamily="50" charset="0"/>
              </a:rPr>
              <a:t>Tenured Experts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Our service and account management professionals are employed by CSC, local to your community, and passionate about advancing your success.</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People-focused Service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With 24/7 customer support, automatic service dispatch, preventative maintenance and proactive communication, we maintain your machines and your trust.</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Consistent Innovation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We’re constantly striving to make your life easier, with state-of-the-art payment technology, mobile apps and customizable services that add convenience and enhance your everyday.</a:t>
            </a:r>
          </a:p>
        </p:txBody>
      </p:sp>
      <p:sp>
        <p:nvSpPr>
          <p:cNvPr id="30" name="Text Placeholder 33">
            <a:extLst>
              <a:ext uri="{FF2B5EF4-FFF2-40B4-BE49-F238E27FC236}">
                <a16:creationId xmlns:a16="http://schemas.microsoft.com/office/drawing/2014/main" id="{3C15FD9A-8987-495C-A3DC-85F7EE2C69C1}"/>
              </a:ext>
            </a:extLst>
          </p:cNvPr>
          <p:cNvSpPr>
            <a:spLocks noGrp="1"/>
          </p:cNvSpPr>
          <p:nvPr>
            <p:ph type="body" sz="quarter" idx="24" hasCustomPrompt="1"/>
          </p:nvPr>
        </p:nvSpPr>
        <p:spPr>
          <a:xfrm>
            <a:off x="533396" y="1351616"/>
            <a:ext cx="3810003" cy="631079"/>
          </a:xfrm>
          <a:prstGeom prst="rect">
            <a:avLst/>
          </a:prstGeom>
        </p:spPr>
        <p:txBody>
          <a:bodyPr tIns="0" bIns="118872" anchor="b">
            <a:noAutofit/>
          </a:bodyPr>
          <a:lstStyle>
            <a:lvl1pPr marL="0" indent="0" algn="l">
              <a:buNone/>
              <a:defRPr sz="4000" b="0" i="0">
                <a:solidFill>
                  <a:schemeClr val="bg1"/>
                </a:solidFill>
                <a:latin typeface="Arial" panose="020B0604020202020204" pitchFamily="34" charset="0"/>
                <a:cs typeface="Arial" panose="020B0604020202020204" pitchFamily="34" charset="0"/>
              </a:defRPr>
            </a:lvl1pPr>
          </a:lstStyle>
          <a:p>
            <a:pPr lvl="0"/>
            <a:r>
              <a:rPr lang="en-US" dirty="0"/>
              <a:t>DIFFERENCE</a:t>
            </a:r>
          </a:p>
        </p:txBody>
      </p:sp>
      <p:sp>
        <p:nvSpPr>
          <p:cNvPr id="32" name="Text Placeholder 10">
            <a:extLst>
              <a:ext uri="{FF2B5EF4-FFF2-40B4-BE49-F238E27FC236}">
                <a16:creationId xmlns:a16="http://schemas.microsoft.com/office/drawing/2014/main" id="{732D0D59-E753-4B22-A3D4-8E1C3683FD3C}"/>
              </a:ext>
            </a:extLst>
          </p:cNvPr>
          <p:cNvSpPr>
            <a:spLocks noGrp="1"/>
          </p:cNvSpPr>
          <p:nvPr>
            <p:ph type="body" sz="quarter" idx="25" hasCustomPrompt="1"/>
          </p:nvPr>
        </p:nvSpPr>
        <p:spPr>
          <a:xfrm>
            <a:off x="533400" y="711439"/>
            <a:ext cx="3124200" cy="482600"/>
          </a:xfrm>
          <a:prstGeom prst="rect">
            <a:avLst/>
          </a:prstGeom>
        </p:spPr>
        <p:txBody>
          <a:bodyPr bIns="0">
            <a:noAutofit/>
          </a:bodyPr>
          <a:lstStyle>
            <a:lvl1pPr marL="0" indent="0">
              <a:buNone/>
              <a:defRPr sz="4000" b="0" i="0">
                <a:solidFill>
                  <a:schemeClr val="bg1"/>
                </a:solidFill>
                <a:latin typeface="Arial" panose="020B0604020202020204" pitchFamily="34" charset="0"/>
                <a:cs typeface="Arial" panose="020B0604020202020204" pitchFamily="34" charset="0"/>
              </a:defRPr>
            </a:lvl1pPr>
          </a:lstStyle>
          <a:p>
            <a:pPr lvl="0"/>
            <a:r>
              <a:rPr lang="en-US" dirty="0"/>
              <a:t>THE CSC</a:t>
            </a:r>
          </a:p>
        </p:txBody>
      </p:sp>
      <p:sp>
        <p:nvSpPr>
          <p:cNvPr id="33" name="Slide Number Placeholder 5">
            <a:extLst>
              <a:ext uri="{FF2B5EF4-FFF2-40B4-BE49-F238E27FC236}">
                <a16:creationId xmlns:a16="http://schemas.microsoft.com/office/drawing/2014/main" id="{FD83F801-BD66-4A25-904F-3BD32E9AAA21}"/>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4" name="Picture 33" descr="A picture containing drawing&#10;&#10;Description automatically generated">
            <a:extLst>
              <a:ext uri="{FF2B5EF4-FFF2-40B4-BE49-F238E27FC236}">
                <a16:creationId xmlns:a16="http://schemas.microsoft.com/office/drawing/2014/main" id="{280BF7BA-F82F-48BD-B756-C133ABA7E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518392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Slide - Option 4">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9D7F5279-AE8F-FE44-BB08-47E7C13A0AEB}"/>
              </a:ext>
            </a:extLst>
          </p:cNvPr>
          <p:cNvSpPr>
            <a:spLocks noGrp="1"/>
          </p:cNvSpPr>
          <p:nvPr>
            <p:ph type="subTitle" idx="1" hasCustomPrompt="1"/>
          </p:nvPr>
        </p:nvSpPr>
        <p:spPr>
          <a:xfrm>
            <a:off x="1248747" y="1372828"/>
            <a:ext cx="9709304" cy="380999"/>
          </a:xfrm>
          <a:prstGeom prst="rect">
            <a:avLst/>
          </a:prstGeom>
        </p:spPr>
        <p:txBody>
          <a:bodyPr/>
          <a:lstStyle>
            <a:lvl1pPr marL="0" indent="0" algn="ctr">
              <a:buNone/>
              <a:defRPr sz="16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E01AFEED-798A-CA47-B039-ADA8EBEB0918}"/>
              </a:ext>
            </a:extLst>
          </p:cNvPr>
          <p:cNvSpPr>
            <a:spLocks noGrp="1"/>
          </p:cNvSpPr>
          <p:nvPr>
            <p:ph type="body" sz="quarter" idx="13" hasCustomPrompt="1"/>
          </p:nvPr>
        </p:nvSpPr>
        <p:spPr>
          <a:xfrm>
            <a:off x="1248747"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1" name="Text Placeholder 33">
            <a:extLst>
              <a:ext uri="{FF2B5EF4-FFF2-40B4-BE49-F238E27FC236}">
                <a16:creationId xmlns:a16="http://schemas.microsoft.com/office/drawing/2014/main" id="{916A2581-CB6B-DE4B-90A6-29B9D8647FA7}"/>
              </a:ext>
            </a:extLst>
          </p:cNvPr>
          <p:cNvSpPr>
            <a:spLocks noGrp="1"/>
          </p:cNvSpPr>
          <p:nvPr>
            <p:ph type="body" sz="quarter" idx="15" hasCustomPrompt="1"/>
          </p:nvPr>
        </p:nvSpPr>
        <p:spPr>
          <a:xfrm>
            <a:off x="1248747" y="803787"/>
            <a:ext cx="9709304" cy="491613"/>
          </a:xfrm>
          <a:prstGeom prst="rect">
            <a:avLst/>
          </a:prstGeom>
        </p:spPr>
        <p:txBody>
          <a:bodyPr/>
          <a:lstStyle>
            <a:lvl1pPr marL="0" indent="0" algn="ctr">
              <a:buNone/>
              <a:defRPr sz="2600" b="1"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Picture Placeholder 15">
            <a:extLst>
              <a:ext uri="{FF2B5EF4-FFF2-40B4-BE49-F238E27FC236}">
                <a16:creationId xmlns:a16="http://schemas.microsoft.com/office/drawing/2014/main" id="{FD1FC1E9-B931-F645-BDFE-420ECE5FA45A}"/>
              </a:ext>
            </a:extLst>
          </p:cNvPr>
          <p:cNvSpPr>
            <a:spLocks noGrp="1"/>
          </p:cNvSpPr>
          <p:nvPr>
            <p:ph type="pic" sz="quarter" idx="17"/>
          </p:nvPr>
        </p:nvSpPr>
        <p:spPr>
          <a:xfrm>
            <a:off x="1248747" y="2133601"/>
            <a:ext cx="2743200" cy="2286000"/>
          </a:xfrm>
          <a:prstGeom prst="rect">
            <a:avLst/>
          </a:prstGeom>
        </p:spPr>
        <p:txBody>
          <a:bodyPr/>
          <a:lstStyle/>
          <a:p>
            <a:r>
              <a:rPr lang="en-US"/>
              <a:t>Click icon to add picture</a:t>
            </a:r>
          </a:p>
        </p:txBody>
      </p:sp>
      <p:sp>
        <p:nvSpPr>
          <p:cNvPr id="17" name="Text Placeholder 14">
            <a:extLst>
              <a:ext uri="{FF2B5EF4-FFF2-40B4-BE49-F238E27FC236}">
                <a16:creationId xmlns:a16="http://schemas.microsoft.com/office/drawing/2014/main" id="{5A296BCA-FD17-C14A-AF25-68F59D5EEE6E}"/>
              </a:ext>
            </a:extLst>
          </p:cNvPr>
          <p:cNvSpPr>
            <a:spLocks noGrp="1"/>
          </p:cNvSpPr>
          <p:nvPr>
            <p:ph type="body" sz="quarter" idx="18" hasCustomPrompt="1"/>
          </p:nvPr>
        </p:nvSpPr>
        <p:spPr>
          <a:xfrm>
            <a:off x="4724400"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8" name="Picture Placeholder 15">
            <a:extLst>
              <a:ext uri="{FF2B5EF4-FFF2-40B4-BE49-F238E27FC236}">
                <a16:creationId xmlns:a16="http://schemas.microsoft.com/office/drawing/2014/main" id="{380237DE-A828-804C-B218-E0586384A7D0}"/>
              </a:ext>
            </a:extLst>
          </p:cNvPr>
          <p:cNvSpPr>
            <a:spLocks noGrp="1"/>
          </p:cNvSpPr>
          <p:nvPr>
            <p:ph type="pic" sz="quarter" idx="19"/>
          </p:nvPr>
        </p:nvSpPr>
        <p:spPr>
          <a:xfrm>
            <a:off x="4724400" y="2133601"/>
            <a:ext cx="2743200" cy="2286000"/>
          </a:xfrm>
          <a:prstGeom prst="rect">
            <a:avLst/>
          </a:prstGeom>
        </p:spPr>
        <p:txBody>
          <a:bodyPr/>
          <a:lstStyle/>
          <a:p>
            <a:r>
              <a:rPr lang="en-US"/>
              <a:t>Click icon to add picture</a:t>
            </a:r>
          </a:p>
        </p:txBody>
      </p:sp>
      <p:sp>
        <p:nvSpPr>
          <p:cNvPr id="19" name="Text Placeholder 14">
            <a:extLst>
              <a:ext uri="{FF2B5EF4-FFF2-40B4-BE49-F238E27FC236}">
                <a16:creationId xmlns:a16="http://schemas.microsoft.com/office/drawing/2014/main" id="{A59F110C-7507-3F41-A2CB-7C087FEBCEFD}"/>
              </a:ext>
            </a:extLst>
          </p:cNvPr>
          <p:cNvSpPr>
            <a:spLocks noGrp="1"/>
          </p:cNvSpPr>
          <p:nvPr>
            <p:ph type="body" sz="quarter" idx="20" hasCustomPrompt="1"/>
          </p:nvPr>
        </p:nvSpPr>
        <p:spPr>
          <a:xfrm>
            <a:off x="8214851"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20" name="Picture Placeholder 15">
            <a:extLst>
              <a:ext uri="{FF2B5EF4-FFF2-40B4-BE49-F238E27FC236}">
                <a16:creationId xmlns:a16="http://schemas.microsoft.com/office/drawing/2014/main" id="{60A6FBC9-439F-C047-89E3-A5AB12116108}"/>
              </a:ext>
            </a:extLst>
          </p:cNvPr>
          <p:cNvSpPr>
            <a:spLocks noGrp="1"/>
          </p:cNvSpPr>
          <p:nvPr>
            <p:ph type="pic" sz="quarter" idx="21"/>
          </p:nvPr>
        </p:nvSpPr>
        <p:spPr>
          <a:xfrm>
            <a:off x="8214851" y="2133601"/>
            <a:ext cx="2743200" cy="2286000"/>
          </a:xfrm>
          <a:prstGeom prst="rect">
            <a:avLst/>
          </a:prstGeom>
        </p:spPr>
        <p:txBody>
          <a:bodyPr/>
          <a:lstStyle/>
          <a:p>
            <a:r>
              <a:rPr lang="en-US"/>
              <a:t>Click icon to add picture</a:t>
            </a:r>
          </a:p>
        </p:txBody>
      </p:sp>
      <p:sp>
        <p:nvSpPr>
          <p:cNvPr id="12" name="Footer Placeholder 6">
            <a:extLst>
              <a:ext uri="{FF2B5EF4-FFF2-40B4-BE49-F238E27FC236}">
                <a16:creationId xmlns:a16="http://schemas.microsoft.com/office/drawing/2014/main" id="{21DE2500-19C0-294F-9850-7428EDA098E5}"/>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15" name="Slide Number Placeholder 8">
            <a:extLst>
              <a:ext uri="{FF2B5EF4-FFF2-40B4-BE49-F238E27FC236}">
                <a16:creationId xmlns:a16="http://schemas.microsoft.com/office/drawing/2014/main" id="{5D781C74-68CB-414D-992A-6A1D33532833}"/>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spTree>
    <p:extLst>
      <p:ext uri="{BB962C8B-B14F-4D97-AF65-F5344CB8AC3E}">
        <p14:creationId xmlns:p14="http://schemas.microsoft.com/office/powerpoint/2010/main" val="422530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Slide -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DBC26DB-CCAE-E04E-BF5B-8B1432FBC3B5}"/>
              </a:ext>
            </a:extLst>
          </p:cNvPr>
          <p:cNvSpPr/>
          <p:nvPr userDrawn="1"/>
        </p:nvSpPr>
        <p:spPr>
          <a:xfrm flipH="1">
            <a:off x="5715000" y="0"/>
            <a:ext cx="6476997" cy="6858000"/>
          </a:xfrm>
          <a:prstGeom prst="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9" name="Subtitle 2">
            <a:extLst>
              <a:ext uri="{FF2B5EF4-FFF2-40B4-BE49-F238E27FC236}">
                <a16:creationId xmlns:a16="http://schemas.microsoft.com/office/drawing/2014/main" id="{1B4229F8-FB0B-464C-AA07-83F3E24EF5D1}"/>
              </a:ext>
            </a:extLst>
          </p:cNvPr>
          <p:cNvSpPr>
            <a:spLocks noGrp="1"/>
          </p:cNvSpPr>
          <p:nvPr>
            <p:ph type="subTitle" idx="1" hasCustomPrompt="1"/>
          </p:nvPr>
        </p:nvSpPr>
        <p:spPr>
          <a:xfrm>
            <a:off x="642257" y="1676400"/>
            <a:ext cx="4158343" cy="380999"/>
          </a:xfrm>
          <a:prstGeom prst="rect">
            <a:avLst/>
          </a:prstGeom>
        </p:spPr>
        <p:txBody>
          <a:bodyPr>
            <a:normAutofit/>
          </a:bodyPr>
          <a:lstStyle>
            <a:lvl1pPr marL="0" indent="0" algn="l">
              <a:buNone/>
              <a:defRPr sz="2000" b="0" i="0">
                <a:solidFill>
                  <a:srgbClr val="26AAE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270F23D5-B093-824F-97F6-391C9538B370}"/>
              </a:ext>
            </a:extLst>
          </p:cNvPr>
          <p:cNvSpPr>
            <a:spLocks noGrp="1"/>
          </p:cNvSpPr>
          <p:nvPr>
            <p:ph type="body" sz="quarter" idx="13" hasCustomPrompt="1"/>
          </p:nvPr>
        </p:nvSpPr>
        <p:spPr>
          <a:xfrm>
            <a:off x="642257" y="2286001"/>
            <a:ext cx="4158343" cy="3047998"/>
          </a:xfrm>
          <a:prstGeom prst="rect">
            <a:avLst/>
          </a:prstGeom>
        </p:spPr>
        <p:txBody>
          <a:bodyPr/>
          <a:lstStyle>
            <a:lvl1pPr marL="0" indent="0">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 </a:t>
            </a:r>
            <a:r>
              <a:rPr lang="en-US" dirty="0" err="1"/>
              <a:t>consectetur</a:t>
            </a:r>
            <a:r>
              <a:rPr lang="en-US" dirty="0"/>
              <a:t> </a:t>
            </a:r>
            <a:r>
              <a:rPr lang="en-US" dirty="0" err="1"/>
              <a:t>viverra</a:t>
            </a:r>
            <a:r>
              <a:rPr lang="en-US" dirty="0"/>
              <a:t> </a:t>
            </a:r>
            <a:r>
              <a:rPr lang="en-US" dirty="0" err="1"/>
              <a:t>leo</a:t>
            </a:r>
            <a:r>
              <a:rPr lang="en-US" dirty="0"/>
              <a:t>. </a:t>
            </a:r>
            <a:r>
              <a:rPr lang="en-US" dirty="0" err="1"/>
              <a:t>Praesent</a:t>
            </a:r>
            <a:r>
              <a:rPr lang="en-US" dirty="0"/>
              <a:t> nisi </a:t>
            </a:r>
            <a:r>
              <a:rPr lang="en-US" dirty="0" err="1"/>
              <a:t>risus</a:t>
            </a:r>
            <a:r>
              <a:rPr lang="en-US" dirty="0"/>
              <a:t>, </a:t>
            </a:r>
            <a:r>
              <a:rPr lang="en-US" dirty="0" err="1"/>
              <a:t>ullamcorper</a:t>
            </a:r>
            <a:r>
              <a:rPr lang="en-US" dirty="0"/>
              <a:t> sed </a:t>
            </a:r>
            <a:r>
              <a:rPr lang="en-US" dirty="0" err="1"/>
              <a:t>vulputate</a:t>
            </a:r>
            <a:r>
              <a:rPr lang="en-US" dirty="0"/>
              <a:t> id, porta </a:t>
            </a:r>
            <a:r>
              <a:rPr lang="en-US" dirty="0" err="1"/>
              <a:t>nec</a:t>
            </a:r>
            <a:r>
              <a:rPr lang="en-US" dirty="0"/>
              <a:t> lorem. </a:t>
            </a:r>
            <a:r>
              <a:rPr lang="en-US" dirty="0" err="1"/>
              <a:t>Donec</a:t>
            </a:r>
            <a:r>
              <a:rPr lang="en-US" dirty="0"/>
              <a:t> pharetra </a:t>
            </a:r>
            <a:r>
              <a:rPr lang="en-US" dirty="0" err="1"/>
              <a:t>lacus</a:t>
            </a:r>
            <a:r>
              <a:rPr lang="en-US" dirty="0"/>
              <a:t> in </a:t>
            </a:r>
            <a:r>
              <a:rPr lang="en-US" dirty="0" err="1"/>
              <a:t>porttitor</a:t>
            </a:r>
            <a:r>
              <a:rPr lang="en-US" dirty="0"/>
              <a:t> </a:t>
            </a:r>
            <a:r>
              <a:rPr lang="en-US" dirty="0" err="1"/>
              <a:t>consequat</a:t>
            </a:r>
            <a:r>
              <a:rPr lang="en-US" dirty="0"/>
              <a:t>. Vestibulum </a:t>
            </a:r>
            <a:r>
              <a:rPr lang="en-US" dirty="0" err="1"/>
              <a:t>nulla</a:t>
            </a:r>
            <a:r>
              <a:rPr lang="en-US" dirty="0"/>
              <a:t> </a:t>
            </a:r>
            <a:r>
              <a:rPr lang="en-US" dirty="0" err="1"/>
              <a:t>mauris</a:t>
            </a:r>
            <a:r>
              <a:rPr lang="en-US" dirty="0"/>
              <a:t>, maximus sit </a:t>
            </a:r>
            <a:r>
              <a:rPr lang="en-US" dirty="0" err="1"/>
              <a:t>amet</a:t>
            </a:r>
            <a:r>
              <a:rPr lang="en-US" dirty="0"/>
              <a:t> </a:t>
            </a:r>
            <a:r>
              <a:rPr lang="en-US" dirty="0" err="1"/>
              <a:t>nulla</a:t>
            </a:r>
            <a:r>
              <a:rPr lang="en-US" dirty="0"/>
              <a:t> </a:t>
            </a:r>
            <a:r>
              <a:rPr lang="en-US" dirty="0" err="1"/>
              <a:t>ut</a:t>
            </a:r>
            <a:r>
              <a:rPr lang="en-US" dirty="0"/>
              <a:t>, </a:t>
            </a:r>
            <a:r>
              <a:rPr lang="en-US" dirty="0" err="1"/>
              <a:t>euismod</a:t>
            </a:r>
            <a:r>
              <a:rPr lang="en-US" dirty="0"/>
              <a:t> cursus </a:t>
            </a:r>
            <a:r>
              <a:rPr lang="en-US" dirty="0" err="1"/>
              <a:t>odio</a:t>
            </a:r>
            <a:r>
              <a:rPr lang="en-US" dirty="0"/>
              <a:t>. </a:t>
            </a:r>
            <a:r>
              <a:rPr lang="en-US" dirty="0" err="1"/>
              <a:t>Donec</a:t>
            </a:r>
            <a:r>
              <a:rPr lang="en-US" dirty="0"/>
              <a:t> </a:t>
            </a:r>
            <a:r>
              <a:rPr lang="en-US" dirty="0" err="1"/>
              <a:t>porttitor</a:t>
            </a:r>
            <a:r>
              <a:rPr lang="en-US" dirty="0"/>
              <a:t> </a:t>
            </a:r>
            <a:r>
              <a:rPr lang="en-US" dirty="0" err="1"/>
              <a:t>odio</a:t>
            </a:r>
            <a:r>
              <a:rPr lang="en-US" dirty="0"/>
              <a:t> </a:t>
            </a:r>
            <a:r>
              <a:rPr lang="en-US" dirty="0" err="1"/>
              <a:t>quis</a:t>
            </a:r>
            <a:r>
              <a:rPr lang="en-US" dirty="0"/>
              <a:t> </a:t>
            </a:r>
            <a:r>
              <a:rPr lang="en-US" dirty="0" err="1"/>
              <a:t>aliquet</a:t>
            </a:r>
            <a:r>
              <a:rPr lang="en-US" dirty="0"/>
              <a:t> </a:t>
            </a:r>
            <a:r>
              <a:rPr lang="en-US" dirty="0" err="1"/>
              <a:t>tincidunt</a:t>
            </a:r>
            <a:r>
              <a:rPr lang="en-US" dirty="0"/>
              <a:t>.</a:t>
            </a:r>
          </a:p>
        </p:txBody>
      </p:sp>
      <p:sp>
        <p:nvSpPr>
          <p:cNvPr id="11" name="Text Placeholder 33">
            <a:extLst>
              <a:ext uri="{FF2B5EF4-FFF2-40B4-BE49-F238E27FC236}">
                <a16:creationId xmlns:a16="http://schemas.microsoft.com/office/drawing/2014/main" id="{C0411E9F-AFAD-0B4F-9200-B2BF4D6984C6}"/>
              </a:ext>
            </a:extLst>
          </p:cNvPr>
          <p:cNvSpPr>
            <a:spLocks noGrp="1"/>
          </p:cNvSpPr>
          <p:nvPr>
            <p:ph type="body" sz="quarter" idx="15" hasCustomPrompt="1"/>
          </p:nvPr>
        </p:nvSpPr>
        <p:spPr>
          <a:xfrm>
            <a:off x="642257" y="803787"/>
            <a:ext cx="4158343" cy="796413"/>
          </a:xfrm>
          <a:prstGeom prst="rect">
            <a:avLst/>
          </a:prstGeom>
        </p:spPr>
        <p:txBody>
          <a:bodyPr/>
          <a:lstStyle>
            <a:lvl1pPr marL="0" indent="0">
              <a:buNone/>
              <a:defRPr sz="2600" b="0" i="0">
                <a:solidFill>
                  <a:srgbClr val="002060"/>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Chart Placeholder 12">
            <a:extLst>
              <a:ext uri="{FF2B5EF4-FFF2-40B4-BE49-F238E27FC236}">
                <a16:creationId xmlns:a16="http://schemas.microsoft.com/office/drawing/2014/main" id="{C9701597-A6DA-014C-ADD5-A03B04EDF4C0}"/>
              </a:ext>
            </a:extLst>
          </p:cNvPr>
          <p:cNvSpPr>
            <a:spLocks noGrp="1"/>
          </p:cNvSpPr>
          <p:nvPr>
            <p:ph type="chart" sz="quarter" idx="16"/>
          </p:nvPr>
        </p:nvSpPr>
        <p:spPr>
          <a:xfrm>
            <a:off x="6400799" y="803787"/>
            <a:ext cx="5318449" cy="4530212"/>
          </a:xfrm>
          <a:prstGeom prst="rect">
            <a:avLst/>
          </a:prstGeom>
        </p:spPr>
        <p:txBody>
          <a:bodyPr>
            <a:normAutofit/>
          </a:bodyPr>
          <a:lstStyle>
            <a:lvl1pPr>
              <a:defRPr sz="2000"/>
            </a:lvl1pPr>
          </a:lstStyle>
          <a:p>
            <a:r>
              <a:rPr lang="en-US" dirty="0"/>
              <a:t>Click icon to add chart</a:t>
            </a:r>
          </a:p>
        </p:txBody>
      </p:sp>
      <p:sp>
        <p:nvSpPr>
          <p:cNvPr id="15" name="Rectangle 14">
            <a:extLst>
              <a:ext uri="{FF2B5EF4-FFF2-40B4-BE49-F238E27FC236}">
                <a16:creationId xmlns:a16="http://schemas.microsoft.com/office/drawing/2014/main" id="{FA6DB191-E85E-49C8-8015-09F42BEA5D68}"/>
              </a:ext>
            </a:extLst>
          </p:cNvPr>
          <p:cNvSpPr/>
          <p:nvPr userDrawn="1"/>
        </p:nvSpPr>
        <p:spPr>
          <a:xfrm>
            <a:off x="5715002" y="5943600"/>
            <a:ext cx="6476998"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Slide Number Placeholder 5">
            <a:extLst>
              <a:ext uri="{FF2B5EF4-FFF2-40B4-BE49-F238E27FC236}">
                <a16:creationId xmlns:a16="http://schemas.microsoft.com/office/drawing/2014/main" id="{9D738D36-D0E0-4DF9-B6A1-787A03F0596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8" name="Picture 17" descr="A picture containing drawing&#10;&#10;Description automatically generated">
            <a:extLst>
              <a:ext uri="{FF2B5EF4-FFF2-40B4-BE49-F238E27FC236}">
                <a16:creationId xmlns:a16="http://schemas.microsoft.com/office/drawing/2014/main" id="{3EEB9B05-F058-41E8-AE89-3116A55FA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580637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 Option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AC9ACB-C5F8-4AED-A707-3F7C5F6AD4AD}"/>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 name="Title 1">
            <a:extLst>
              <a:ext uri="{FF2B5EF4-FFF2-40B4-BE49-F238E27FC236}">
                <a16:creationId xmlns:a16="http://schemas.microsoft.com/office/drawing/2014/main" id="{8C42707F-E864-DC46-95D4-0FF6449577EC}"/>
              </a:ext>
            </a:extLst>
          </p:cNvPr>
          <p:cNvSpPr>
            <a:spLocks noGrp="1"/>
          </p:cNvSpPr>
          <p:nvPr>
            <p:ph type="title" hasCustomPrompt="1"/>
          </p:nvPr>
        </p:nvSpPr>
        <p:spPr>
          <a:xfrm>
            <a:off x="457201" y="516299"/>
            <a:ext cx="2895599" cy="1325563"/>
          </a:xfrm>
        </p:spPr>
        <p:txBody>
          <a:bodyPr>
            <a:normAutofit/>
          </a:bodyPr>
          <a:lstStyle>
            <a:lvl1pPr>
              <a:defRPr sz="2400">
                <a:solidFill>
                  <a:schemeClr val="tx2"/>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95E50083-FC96-6B45-8822-8574214F1FC5}"/>
              </a:ext>
            </a:extLst>
          </p:cNvPr>
          <p:cNvSpPr>
            <a:spLocks noGrp="1"/>
          </p:cNvSpPr>
          <p:nvPr>
            <p:ph type="body" sz="quarter" idx="12"/>
          </p:nvPr>
        </p:nvSpPr>
        <p:spPr>
          <a:xfrm>
            <a:off x="457200" y="1905000"/>
            <a:ext cx="2895599" cy="3505200"/>
          </a:xfrm>
          <a:prstGeom prst="rect">
            <a:avLst/>
          </a:prstGeom>
        </p:spPr>
        <p:txBody>
          <a:bodyPr/>
          <a:lstStyle>
            <a:lvl1pPr marL="0" indent="0">
              <a:lnSpc>
                <a:spcPct val="150000"/>
              </a:lnSpc>
              <a:buNone/>
              <a:defRPr sz="1100">
                <a:solidFill>
                  <a:schemeClr val="tx1"/>
                </a:solidFill>
              </a:defRPr>
            </a:lvl1pPr>
          </a:lstStyle>
          <a:p>
            <a:pPr lvl="0"/>
            <a:r>
              <a:rPr lang="en-US"/>
              <a:t>Click to edit Master text styles</a:t>
            </a:r>
          </a:p>
        </p:txBody>
      </p:sp>
      <p:sp>
        <p:nvSpPr>
          <p:cNvPr id="8" name="Chart Placeholder 7">
            <a:extLst>
              <a:ext uri="{FF2B5EF4-FFF2-40B4-BE49-F238E27FC236}">
                <a16:creationId xmlns:a16="http://schemas.microsoft.com/office/drawing/2014/main" id="{5AD9F3D7-7FDD-C140-B849-382684A392A0}"/>
              </a:ext>
            </a:extLst>
          </p:cNvPr>
          <p:cNvSpPr>
            <a:spLocks noGrp="1"/>
          </p:cNvSpPr>
          <p:nvPr>
            <p:ph type="chart" sz="quarter" idx="13"/>
          </p:nvPr>
        </p:nvSpPr>
        <p:spPr>
          <a:xfrm>
            <a:off x="3886200" y="515938"/>
            <a:ext cx="7832725" cy="4894262"/>
          </a:xfrm>
          <a:prstGeom prst="rect">
            <a:avLst/>
          </a:prstGeom>
        </p:spPr>
        <p:txBody>
          <a:bodyPr/>
          <a:lstStyle/>
          <a:p>
            <a:r>
              <a:rPr lang="en-US"/>
              <a:t>Click icon to add chart</a:t>
            </a:r>
          </a:p>
        </p:txBody>
      </p:sp>
      <p:sp>
        <p:nvSpPr>
          <p:cNvPr id="11" name="Slide Number Placeholder 5">
            <a:extLst>
              <a:ext uri="{FF2B5EF4-FFF2-40B4-BE49-F238E27FC236}">
                <a16:creationId xmlns:a16="http://schemas.microsoft.com/office/drawing/2014/main" id="{A4AB7095-01A4-42EA-A9CF-EC933185CD9B}"/>
              </a:ext>
            </a:extLst>
          </p:cNvPr>
          <p:cNvSpPr txBox="1">
            <a:spLocks/>
          </p:cNvSpPr>
          <p:nvPr userDrawn="1"/>
        </p:nvSpPr>
        <p:spPr>
          <a:xfrm>
            <a:off x="11342010" y="618819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FADB235-798A-4759-9BEB-61D1B53D3E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45775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 Ai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6FE500-611F-41C1-8EBF-1D5A8977F5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070" t="38239" r="2826" b="12343"/>
          <a:stretch/>
        </p:blipFill>
        <p:spPr>
          <a:xfrm flipH="1">
            <a:off x="-10632" y="0"/>
            <a:ext cx="12202632" cy="6858000"/>
          </a:xfrm>
          <a:prstGeom prst="rect">
            <a:avLst/>
          </a:prstGeom>
        </p:spPr>
      </p:pic>
      <p:sp>
        <p:nvSpPr>
          <p:cNvPr id="9" name="Rectangle 8">
            <a:extLst>
              <a:ext uri="{FF2B5EF4-FFF2-40B4-BE49-F238E27FC236}">
                <a16:creationId xmlns:a16="http://schemas.microsoft.com/office/drawing/2014/main" id="{0759A09E-68FD-455B-A032-D8788C560C84}"/>
              </a:ext>
            </a:extLst>
          </p:cNvPr>
          <p:cNvSpPr/>
          <p:nvPr userDrawn="1"/>
        </p:nvSpPr>
        <p:spPr>
          <a:xfrm>
            <a:off x="0" y="0"/>
            <a:ext cx="12192000" cy="68580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312C5DA-0A7D-4573-A773-2888A5CA6DF7}"/>
              </a:ext>
            </a:extLst>
          </p:cNvPr>
          <p:cNvSpPr>
            <a:spLocks noGrp="1"/>
          </p:cNvSpPr>
          <p:nvPr>
            <p:ph type="title" idx="4294967295"/>
          </p:nvPr>
        </p:nvSpPr>
        <p:spPr>
          <a:xfrm>
            <a:off x="2514601" y="2610783"/>
            <a:ext cx="7162798" cy="838200"/>
          </a:xfrm>
        </p:spPr>
        <p:txBody>
          <a:bodyPr>
            <a:noAutofit/>
          </a:bodyPr>
          <a:lstStyle/>
          <a:p>
            <a:pPr algn="ctr"/>
            <a:r>
              <a:rPr lang="en-US" sz="8000" b="0" dirty="0">
                <a:solidFill>
                  <a:schemeClr val="bg1"/>
                </a:solidFill>
              </a:rPr>
              <a:t>THANK YOU. </a:t>
            </a:r>
          </a:p>
        </p:txBody>
      </p:sp>
      <p:sp>
        <p:nvSpPr>
          <p:cNvPr id="11" name="Rectangle 10">
            <a:extLst>
              <a:ext uri="{FF2B5EF4-FFF2-40B4-BE49-F238E27FC236}">
                <a16:creationId xmlns:a16="http://schemas.microsoft.com/office/drawing/2014/main" id="{8F3DAA6E-8447-49B3-BB5C-4F548141AA66}"/>
              </a:ext>
            </a:extLst>
          </p:cNvPr>
          <p:cNvSpPr/>
          <p:nvPr userDrawn="1"/>
        </p:nvSpPr>
        <p:spPr>
          <a:xfrm>
            <a:off x="-5316" y="4191000"/>
            <a:ext cx="12202632" cy="266700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21C05DC-F2E1-4F8C-8C9A-DCEF7F1F6F04}"/>
              </a:ext>
            </a:extLst>
          </p:cNvPr>
          <p:cNvGrpSpPr/>
          <p:nvPr userDrawn="1"/>
        </p:nvGrpSpPr>
        <p:grpSpPr>
          <a:xfrm>
            <a:off x="3719441" y="5168416"/>
            <a:ext cx="4753118" cy="608507"/>
            <a:chOff x="3886200" y="4829627"/>
            <a:chExt cx="4903394" cy="627746"/>
          </a:xfrm>
        </p:grpSpPr>
        <p:pic>
          <p:nvPicPr>
            <p:cNvPr id="13" name="Picture 12" descr="Logo&#10;&#10;Description automatically generated">
              <a:extLst>
                <a:ext uri="{FF2B5EF4-FFF2-40B4-BE49-F238E27FC236}">
                  <a16:creationId xmlns:a16="http://schemas.microsoft.com/office/drawing/2014/main" id="{F6706842-DDB0-4916-940B-388C46EBE7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86200" y="4829627"/>
              <a:ext cx="1941544" cy="627746"/>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7853B3F-3419-471C-A850-03C57F7B5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1194" y="5033433"/>
              <a:ext cx="2438400" cy="220134"/>
            </a:xfrm>
            <a:prstGeom prst="rect">
              <a:avLst/>
            </a:prstGeom>
          </p:spPr>
        </p:pic>
        <p:cxnSp>
          <p:nvCxnSpPr>
            <p:cNvPr id="15" name="Straight Connector 14">
              <a:extLst>
                <a:ext uri="{FF2B5EF4-FFF2-40B4-BE49-F238E27FC236}">
                  <a16:creationId xmlns:a16="http://schemas.microsoft.com/office/drawing/2014/main" id="{FA12752D-B256-486C-91EF-52F370FA3185}"/>
                </a:ext>
              </a:extLst>
            </p:cNvPr>
            <p:cNvCxnSpPr>
              <a:cxnSpLocks/>
            </p:cNvCxnSpPr>
            <p:nvPr/>
          </p:nvCxnSpPr>
          <p:spPr>
            <a:xfrm>
              <a:off x="6096000" y="4891314"/>
              <a:ext cx="0" cy="5043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6672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1768" y="136524"/>
            <a:ext cx="7632032" cy="1226282"/>
          </a:xfrm>
        </p:spPr>
        <p:txBody>
          <a:bodyPr>
            <a:normAutofit/>
          </a:bodyPr>
          <a:lstStyle>
            <a:lvl1pPr algn="r" defTabSz="914400" rtl="0" eaLnBrk="1" latinLnBrk="0" hangingPunct="1">
              <a:lnSpc>
                <a:spcPct val="90000"/>
              </a:lnSpc>
              <a:spcBef>
                <a:spcPct val="0"/>
              </a:spcBef>
              <a:buNone/>
              <a:defRPr lang="en-US" sz="2400" b="0" kern="1200" dirty="0">
                <a:solidFill>
                  <a:schemeClr val="bg1"/>
                </a:solidFill>
                <a:latin typeface="Gotham" panose="02000504050000020004" pitchFamily="2" charset="0"/>
                <a:ea typeface="+mj-ea"/>
                <a:cs typeface="Microsoft Sans Serif"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1pPr>
            <a:lvl2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2pPr>
            <a:lvl3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3pPr>
            <a:lvl4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4pPr>
            <a:lvl5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6094E4-5367-43A3-A02D-ED1C20135909}" type="datetimeFigureOut">
              <a:rPr lang="en-US" smtClean="0"/>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14692" y="6356352"/>
            <a:ext cx="2743200" cy="365125"/>
          </a:xfrm>
        </p:spPr>
        <p:txBody>
          <a:bodyPr/>
          <a:lstStyle/>
          <a:p>
            <a:fld id="{46D18AA9-C75D-4CF6-88FF-F266F07094FF}" type="slidenum">
              <a:rPr lang="en-US" smtClean="0"/>
              <a:t>‹#›</a:t>
            </a:fld>
            <a:endParaRPr lang="en-US"/>
          </a:p>
        </p:txBody>
      </p:sp>
    </p:spTree>
    <p:extLst>
      <p:ext uri="{BB962C8B-B14F-4D97-AF65-F5344CB8AC3E}">
        <p14:creationId xmlns:p14="http://schemas.microsoft.com/office/powerpoint/2010/main" val="172222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In-Hom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8C7843B-50D4-4423-8115-E64698A79C6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778652F0-DFE1-4CB8-83B6-BDC7082AD26E}"/>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20" name="Text Placeholder 9">
            <a:extLst>
              <a:ext uri="{FF2B5EF4-FFF2-40B4-BE49-F238E27FC236}">
                <a16:creationId xmlns:a16="http://schemas.microsoft.com/office/drawing/2014/main" id="{FF115C65-AFF7-49D1-BCF6-46F112EE34D6}"/>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
        <p:nvSpPr>
          <p:cNvPr id="23" name="Slide Number Placeholder 5">
            <a:extLst>
              <a:ext uri="{FF2B5EF4-FFF2-40B4-BE49-F238E27FC236}">
                <a16:creationId xmlns:a16="http://schemas.microsoft.com/office/drawing/2014/main" id="{C4CC790E-8772-4C48-92FF-33A0305CF10F}"/>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4" name="Picture 23" descr="A picture containing drawing&#10;&#10;Description automatically generated">
            <a:extLst>
              <a:ext uri="{FF2B5EF4-FFF2-40B4-BE49-F238E27FC236}">
                <a16:creationId xmlns:a16="http://schemas.microsoft.com/office/drawing/2014/main" id="{6F86208D-BFD1-4A9F-BAF8-FCFEEB7F0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445129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F7AC6-F040-6BCA-CABE-5F3A136B7478}"/>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B38AE83D-859E-51EE-A26E-BF365C1315A0}"/>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5A85D28D-0959-D3E1-A525-288F97F86A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EASY WASH</a:t>
            </a:r>
          </a:p>
        </p:txBody>
      </p:sp>
    </p:spTree>
    <p:extLst>
      <p:ext uri="{BB962C8B-B14F-4D97-AF65-F5344CB8AC3E}">
        <p14:creationId xmlns:p14="http://schemas.microsoft.com/office/powerpoint/2010/main" val="3867124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C8B66D9-30A9-5192-2F14-BD1F240423F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0D1D0BC1-FA24-B10B-786C-F734B455EC5A}"/>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B9A9107F-1D4D-459B-AB6E-ABFB944BDD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SIMPLE DRY</a:t>
            </a:r>
          </a:p>
        </p:txBody>
      </p:sp>
    </p:spTree>
    <p:extLst>
      <p:ext uri="{BB962C8B-B14F-4D97-AF65-F5344CB8AC3E}">
        <p14:creationId xmlns:p14="http://schemas.microsoft.com/office/powerpoint/2010/main" val="903644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B99618-E5C9-2F58-CCE6-E5E8DC1E8CD4}"/>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D35FE76A-AB50-16F6-E1AE-19031CFA57AD}"/>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0A45D6BC-C896-45AF-EAB0-3069FB7A98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676400"/>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551095"/>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VALUABLE RESOURCES</a:t>
            </a:r>
          </a:p>
        </p:txBody>
      </p:sp>
    </p:spTree>
    <p:extLst>
      <p:ext uri="{BB962C8B-B14F-4D97-AF65-F5344CB8AC3E}">
        <p14:creationId xmlns:p14="http://schemas.microsoft.com/office/powerpoint/2010/main" val="3674377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382226-2A9A-520C-1DE7-230257C41310}"/>
              </a:ext>
            </a:extLst>
          </p:cNvPr>
          <p:cNvGrpSpPr/>
          <p:nvPr userDrawn="1"/>
        </p:nvGrpSpPr>
        <p:grpSpPr>
          <a:xfrm>
            <a:off x="0" y="0"/>
            <a:ext cx="12192002" cy="6858001"/>
            <a:chOff x="-3" y="0"/>
            <a:chExt cx="12192002" cy="6858001"/>
          </a:xfrm>
        </p:grpSpPr>
        <p:sp>
          <p:nvSpPr>
            <p:cNvPr id="4" name="Rectangle 3">
              <a:extLst>
                <a:ext uri="{FF2B5EF4-FFF2-40B4-BE49-F238E27FC236}">
                  <a16:creationId xmlns:a16="http://schemas.microsoft.com/office/drawing/2014/main" id="{26A424CE-6FAE-0BB3-3D69-BB59F0BA3D67}"/>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riangle on a black background&#10;&#10;Description automatically generated">
              <a:extLst>
                <a:ext uri="{FF2B5EF4-FFF2-40B4-BE49-F238E27FC236}">
                  <a16:creationId xmlns:a16="http://schemas.microsoft.com/office/drawing/2014/main" id="{3D698E75-72EA-ADF8-9E66-F1A45C895B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spTree>
    <p:extLst>
      <p:ext uri="{BB962C8B-B14F-4D97-AF65-F5344CB8AC3E}">
        <p14:creationId xmlns:p14="http://schemas.microsoft.com/office/powerpoint/2010/main" val="213538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9E093D6-AA63-EDFF-E291-DE5F9B567F8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A33173D1-FC72-9B59-ABDE-FCBB3164DB38}"/>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triangle on a black background&#10;&#10;Description automatically generated">
              <a:extLst>
                <a:ext uri="{FF2B5EF4-FFF2-40B4-BE49-F238E27FC236}">
                  <a16:creationId xmlns:a16="http://schemas.microsoft.com/office/drawing/2014/main" id="{FA5375D3-E5A2-0B67-DF14-991A3C85E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801489"/>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4290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REQUESTING </a:t>
            </a:r>
          </a:p>
          <a:p>
            <a:pPr algn="ctr"/>
            <a:r>
              <a:rPr lang="en-US" sz="8000" dirty="0">
                <a:solidFill>
                  <a:schemeClr val="bg1"/>
                </a:solidFill>
                <a:latin typeface="Gotham Black" panose="02000604040000020004" pitchFamily="50" charset="0"/>
              </a:rPr>
              <a:t>SERVICE</a:t>
            </a:r>
          </a:p>
        </p:txBody>
      </p:sp>
    </p:spTree>
    <p:extLst>
      <p:ext uri="{BB962C8B-B14F-4D97-AF65-F5344CB8AC3E}">
        <p14:creationId xmlns:p14="http://schemas.microsoft.com/office/powerpoint/2010/main" val="82161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71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38373"/>
            <a:ext cx="10363200" cy="1581254"/>
          </a:xfrm>
        </p:spPr>
        <p:txBody>
          <a:bodyPr anchor="ctr">
            <a:normAutofit/>
          </a:bodyPr>
          <a:lstStyle>
            <a:lvl1pPr marL="0" algn="ctr" defTabSz="914400" rtl="0" eaLnBrk="1" latinLnBrk="0" hangingPunct="1">
              <a:lnSpc>
                <a:spcPct val="90000"/>
              </a:lnSpc>
              <a:spcBef>
                <a:spcPct val="0"/>
              </a:spcBef>
              <a:buNone/>
              <a:defRPr lang="en-US" sz="2400" b="0" kern="1200" dirty="0">
                <a:solidFill>
                  <a:schemeClr val="bg1">
                    <a:lumMod val="50000"/>
                  </a:schemeClr>
                </a:solidFill>
                <a:latin typeface="Gotham" panose="02000504050000020004" pitchFamily="2" charset="0"/>
                <a:ea typeface="+mj-ea"/>
                <a:cs typeface="Microsoft Sans Serif" panose="020B0604020202020204" pitchFamily="34" charset="0"/>
              </a:defRPr>
            </a:lvl1pPr>
          </a:lstStyle>
          <a:p>
            <a:r>
              <a:rPr lang="en-US" dirty="0"/>
              <a:t>Click to edit</a:t>
            </a:r>
          </a:p>
        </p:txBody>
      </p:sp>
      <p:sp>
        <p:nvSpPr>
          <p:cNvPr id="3" name="Rectangle 2"/>
          <p:cNvSpPr/>
          <p:nvPr userDrawn="1"/>
        </p:nvSpPr>
        <p:spPr>
          <a:xfrm>
            <a:off x="4560277" y="3912578"/>
            <a:ext cx="7631723" cy="294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0804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32F7FF5-92BA-4C81-B70C-69F467487ABA}"/>
              </a:ext>
            </a:extLst>
          </p:cNvPr>
          <p:cNvSpPr>
            <a:spLocks noGrp="1"/>
          </p:cNvSpPr>
          <p:nvPr>
            <p:ph type="sldNum" sz="quarter" idx="10"/>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Batang" panose="020B0503020000020004" pitchFamily="18" charset="-127"/>
              </a:defRPr>
            </a:lvl1pPr>
          </a:lstStyle>
          <a:p>
            <a:pPr>
              <a:defRPr/>
            </a:pPr>
            <a:fld id="{7A5EC3D4-F7CA-462F-AA2B-FBB6FBA99C65}" type="slidenum">
              <a:rPr lang="en-US" altLang="en-US"/>
              <a:pPr>
                <a:defRPr/>
              </a:pPr>
              <a:t>‹#›</a:t>
            </a:fld>
            <a:endParaRPr lang="en-US" altLang="en-US"/>
          </a:p>
        </p:txBody>
      </p:sp>
    </p:spTree>
    <p:extLst>
      <p:ext uri="{BB962C8B-B14F-4D97-AF65-F5344CB8AC3E}">
        <p14:creationId xmlns:p14="http://schemas.microsoft.com/office/powerpoint/2010/main" val="15514995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In-Home 2">
    <p:spTree>
      <p:nvGrpSpPr>
        <p:cNvPr id="1" name=""/>
        <p:cNvGrpSpPr/>
        <p:nvPr/>
      </p:nvGrpSpPr>
      <p:grpSpPr>
        <a:xfrm>
          <a:off x="0" y="0"/>
          <a:ext cx="0" cy="0"/>
          <a:chOff x="0" y="0"/>
          <a:chExt cx="0" cy="0"/>
        </a:xfrm>
      </p:grpSpPr>
      <p:pic>
        <p:nvPicPr>
          <p:cNvPr id="10" name="Picture 9" descr="A picture containing indoor, person, window&#10;&#10;Description automatically generated">
            <a:extLst>
              <a:ext uri="{FF2B5EF4-FFF2-40B4-BE49-F238E27FC236}">
                <a16:creationId xmlns:a16="http://schemas.microsoft.com/office/drawing/2014/main" id="{A91BD84B-03CD-4F0C-A1B6-929D986ACC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3352" r="3689"/>
          <a:stretch/>
        </p:blipFill>
        <p:spPr>
          <a:xfrm>
            <a:off x="5715000" y="-7189"/>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BE085CFA-3339-49AA-AB3A-7620CA3D8E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D66F5BE8-9F9F-4F0F-A3EC-9D1D71D81F6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4584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In-Hom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7CF374-890D-4E75-84E1-9DE7E69B16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62" t="2093" b="3721"/>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1" name="Slide Number Placeholder 5">
            <a:extLst>
              <a:ext uri="{FF2B5EF4-FFF2-40B4-BE49-F238E27FC236}">
                <a16:creationId xmlns:a16="http://schemas.microsoft.com/office/drawing/2014/main" id="{122D7FDA-58ED-41D4-A481-0F6E2E0BCCD8}"/>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106C320-0C74-49A3-A729-EE761AF2A1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0615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AD0D2C-BEFA-48E1-B1FA-C5FBA7BA976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4082" r="2943"/>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A4C363D-DF7F-4513-8763-FCAA8C126A4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5BBA71C-E8EA-4AC2-B412-A8A0523865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16298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2">
    <p:spTree>
      <p:nvGrpSpPr>
        <p:cNvPr id="1" name=""/>
        <p:cNvGrpSpPr/>
        <p:nvPr/>
      </p:nvGrpSpPr>
      <p:grpSpPr>
        <a:xfrm>
          <a:off x="0" y="0"/>
          <a:ext cx="0" cy="0"/>
          <a:chOff x="0" y="0"/>
          <a:chExt cx="0" cy="0"/>
        </a:xfrm>
      </p:grpSpPr>
      <p:pic>
        <p:nvPicPr>
          <p:cNvPr id="11" name="Picture 10" descr="A picture containing person, sitting, person, window&#10;&#10;Description automatically generated">
            <a:extLst>
              <a:ext uri="{FF2B5EF4-FFF2-40B4-BE49-F238E27FC236}">
                <a16:creationId xmlns:a16="http://schemas.microsoft.com/office/drawing/2014/main" id="{1B1E4E1A-A210-411E-949A-4C7BDE6EF8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6984"/>
          <a:stretch/>
        </p:blipFill>
        <p:spPr>
          <a:xfrm>
            <a:off x="5715001" y="0"/>
            <a:ext cx="648242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A646F74E-CBAC-4197-97A5-8CB7A2F94C8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D5870BD-2A9D-4544-883C-E73F0390D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3114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Custom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C73EFB-3A84-415C-8D98-4A0C19C57D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83" r="2762"/>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3852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p:spTree>
      <p:nvGrpSpPr>
        <p:cNvPr id="1" name=""/>
        <p:cNvGrpSpPr/>
        <p:nvPr/>
      </p:nvGrpSpPr>
      <p:grpSpPr>
        <a:xfrm>
          <a:off x="0" y="0"/>
          <a:ext cx="0" cy="0"/>
          <a:chOff x="0" y="0"/>
          <a:chExt cx="0" cy="0"/>
        </a:xfrm>
      </p:grpSpPr>
      <p:pic>
        <p:nvPicPr>
          <p:cNvPr id="10" name="Picture 9" descr="A picture containing appliance, indoor, person, person&#10;&#10;Description automatically generated">
            <a:extLst>
              <a:ext uri="{FF2B5EF4-FFF2-40B4-BE49-F238E27FC236}">
                <a16:creationId xmlns:a16="http://schemas.microsoft.com/office/drawing/2014/main" id="{9CF80962-69D4-4FCE-8349-0A3F52FA9C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341" r="23659"/>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48365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Title Placeholder 36">
            <a:extLst>
              <a:ext uri="{FF2B5EF4-FFF2-40B4-BE49-F238E27FC236}">
                <a16:creationId xmlns:a16="http://schemas.microsoft.com/office/drawing/2014/main" id="{EE1724F8-0331-D642-9CA7-E863A323C04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C539EE-6C82-3645-BB9B-C002069D7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971559"/>
      </p:ext>
    </p:extLst>
  </p:cSld>
  <p:clrMap bg1="lt1" tx1="dk1" bg2="lt2" tx2="dk2" accent1="accent1" accent2="accent2" accent3="accent3" accent4="accent4" accent5="accent5" accent6="accent6" hlink="hlink" folHlink="folHlink"/>
  <p:sldLayoutIdLst>
    <p:sldLayoutId id="2147483681" r:id="rId1"/>
    <p:sldLayoutId id="2147483732" r:id="rId2"/>
    <p:sldLayoutId id="2147483693" r:id="rId3"/>
    <p:sldLayoutId id="2147483709" r:id="rId4"/>
    <p:sldLayoutId id="2147483705" r:id="rId5"/>
    <p:sldLayoutId id="2147483706" r:id="rId6"/>
    <p:sldLayoutId id="2147483708" r:id="rId7"/>
    <p:sldLayoutId id="2147483720" r:id="rId8"/>
    <p:sldLayoutId id="2147483722" r:id="rId9"/>
    <p:sldLayoutId id="2147483723" r:id="rId10"/>
    <p:sldLayoutId id="2147483727" r:id="rId11"/>
    <p:sldLayoutId id="2147483703" r:id="rId12"/>
    <p:sldLayoutId id="2147483704" r:id="rId13"/>
    <p:sldLayoutId id="2147483683" r:id="rId14"/>
    <p:sldLayoutId id="2147483738" r:id="rId15"/>
    <p:sldLayoutId id="2147483682" r:id="rId16"/>
    <p:sldLayoutId id="2147483721" r:id="rId17"/>
    <p:sldLayoutId id="2147483713" r:id="rId18"/>
    <p:sldLayoutId id="2147483687" r:id="rId19"/>
    <p:sldLayoutId id="2147483728" r:id="rId20"/>
    <p:sldLayoutId id="2147483729" r:id="rId21"/>
    <p:sldLayoutId id="2147483686" r:id="rId22"/>
    <p:sldLayoutId id="2147483688" r:id="rId23"/>
    <p:sldLayoutId id="2147483689" r:id="rId24"/>
    <p:sldLayoutId id="2147483668" r:id="rId25"/>
    <p:sldLayoutId id="2147483667" r:id="rId26"/>
    <p:sldLayoutId id="2147483680" r:id="rId27"/>
    <p:sldLayoutId id="2147483694" r:id="rId28"/>
    <p:sldLayoutId id="2147483724" r:id="rId29"/>
    <p:sldLayoutId id="2147483725" r:id="rId30"/>
    <p:sldLayoutId id="2147483734" r:id="rId31"/>
    <p:sldLayoutId id="2147483735" r:id="rId32"/>
    <p:sldLayoutId id="2147483737" r:id="rId33"/>
    <p:sldLayoutId id="2147483736" r:id="rId34"/>
    <p:sldLayoutId id="2147483726" r:id="rId35"/>
    <p:sldLayoutId id="2147483731" r:id="rId36"/>
    <p:sldLayoutId id="2147483733" r:id="rId37"/>
  </p:sldLayoutIdLst>
  <p:hf hdr="0" dt="0"/>
  <p:txStyles>
    <p:title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vimeo.com/954932517" TargetMode="Externa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5.jpg"/><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7.png"/><Relationship Id="rId7" Type="http://schemas.openxmlformats.org/officeDocument/2006/relationships/image" Target="../media/image59.svg"/><Relationship Id="rId2" Type="http://schemas.openxmlformats.org/officeDocument/2006/relationships/image" Target="../media/image56.emf"/><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7.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cscswacademic.com/campus-resources/campus-resources-for-students/" TargetMode="External"/><Relationship Id="rId1" Type="http://schemas.openxmlformats.org/officeDocument/2006/relationships/slideLayout" Target="../slideLayouts/slideLayout35.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hyperlink" Target="https://www.instagram.com/cscserviceworksacademic/?hl=en" TargetMode="External"/><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67.jpeg"/><Relationship Id="rId1" Type="http://schemas.openxmlformats.org/officeDocument/2006/relationships/slideLayout" Target="../slideLayouts/slideLayout29.xml"/><Relationship Id="rId6" Type="http://schemas.openxmlformats.org/officeDocument/2006/relationships/hyperlink" Target="https://twitter.com/CSCSWAcademic" TargetMode="External"/><Relationship Id="rId5" Type="http://schemas.openxmlformats.org/officeDocument/2006/relationships/image" Target="../media/image69.png"/><Relationship Id="rId4" Type="http://schemas.openxmlformats.org/officeDocument/2006/relationships/hyperlink" Target="https://www.facebook.com/cscserviceworksacademic/" TargetMode="External"/><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triangle on a black background&#10;&#10;Description automatically generated">
            <a:extLst>
              <a:ext uri="{FF2B5EF4-FFF2-40B4-BE49-F238E27FC236}">
                <a16:creationId xmlns:a16="http://schemas.microsoft.com/office/drawing/2014/main" id="{A203BDBC-4298-748A-6D93-DF28CFAE298B}"/>
              </a:ext>
            </a:extLst>
          </p:cNvPr>
          <p:cNvPicPr>
            <a:picLocks noChangeAspect="1"/>
          </p:cNvPicPr>
          <p:nvPr/>
        </p:nvPicPr>
        <p:blipFill rotWithShape="1">
          <a:blip r:embed="rId2">
            <a:extLst>
              <a:ext uri="{28A0092B-C50C-407E-A947-70E740481C1C}">
                <a14:useLocalDpi xmlns:a14="http://schemas.microsoft.com/office/drawing/2010/main" val="0"/>
              </a:ext>
            </a:extLst>
          </a:blip>
          <a:srcRect l="34608" t="18457" r="19248" b="29633"/>
          <a:stretch/>
        </p:blipFill>
        <p:spPr>
          <a:xfrm>
            <a:off x="1" y="0"/>
            <a:ext cx="6096000" cy="6858000"/>
          </a:xfrm>
          <a:prstGeom prst="rect">
            <a:avLst/>
          </a:prstGeom>
        </p:spPr>
      </p:pic>
      <p:sp>
        <p:nvSpPr>
          <p:cNvPr id="3" name="Rectangle 2">
            <a:extLst>
              <a:ext uri="{FF2B5EF4-FFF2-40B4-BE49-F238E27FC236}">
                <a16:creationId xmlns:a16="http://schemas.microsoft.com/office/drawing/2014/main" id="{121FB0B7-3E52-77F1-EA23-3C2A44271B36}"/>
              </a:ext>
            </a:extLst>
          </p:cNvPr>
          <p:cNvSpPr/>
          <p:nvPr/>
        </p:nvSpPr>
        <p:spPr>
          <a:xfrm>
            <a:off x="0" y="0"/>
            <a:ext cx="732515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at a table with a book&#10;&#10;Description automatically generated">
            <a:extLst>
              <a:ext uri="{FF2B5EF4-FFF2-40B4-BE49-F238E27FC236}">
                <a16:creationId xmlns:a16="http://schemas.microsoft.com/office/drawing/2014/main" id="{37075DF4-5FF4-9D28-847D-F760DAB2A6B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45" r="36296"/>
          <a:stretch/>
        </p:blipFill>
        <p:spPr>
          <a:xfrm flipH="1">
            <a:off x="6096000" y="0"/>
            <a:ext cx="6096000" cy="6858000"/>
          </a:xfrm>
          <a:prstGeom prst="rect">
            <a:avLst/>
          </a:prstGeom>
        </p:spPr>
      </p:pic>
      <p:sp>
        <p:nvSpPr>
          <p:cNvPr id="5" name="Text Placeholder 1">
            <a:extLst>
              <a:ext uri="{FF2B5EF4-FFF2-40B4-BE49-F238E27FC236}">
                <a16:creationId xmlns:a16="http://schemas.microsoft.com/office/drawing/2014/main" id="{592B15E6-5627-8003-BB81-38CCD8FCFBBA}"/>
              </a:ext>
            </a:extLst>
          </p:cNvPr>
          <p:cNvSpPr txBox="1">
            <a:spLocks/>
          </p:cNvSpPr>
          <p:nvPr/>
        </p:nvSpPr>
        <p:spPr>
          <a:xfrm>
            <a:off x="762000" y="2286000"/>
            <a:ext cx="6311536" cy="1752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rgbClr val="00ADEE"/>
                </a:solidFill>
                <a:latin typeface="Gotham Black" panose="02000604040000020004" pitchFamily="50" charset="0"/>
              </a:rPr>
              <a:t>Let’s Make Laundry Less </a:t>
            </a:r>
            <a:br>
              <a:rPr lang="en-US" sz="5400" dirty="0">
                <a:solidFill>
                  <a:srgbClr val="00ADEE"/>
                </a:solidFill>
                <a:latin typeface="Gotham Black" panose="02000604040000020004" pitchFamily="50" charset="0"/>
              </a:rPr>
            </a:br>
            <a:r>
              <a:rPr lang="en-US" sz="5400" dirty="0">
                <a:solidFill>
                  <a:srgbClr val="00ADEE"/>
                </a:solidFill>
                <a:latin typeface="Gotham Black" panose="02000604040000020004" pitchFamily="50" charset="0"/>
              </a:rPr>
              <a:t>of a Chore</a:t>
            </a:r>
          </a:p>
          <a:p>
            <a:pPr>
              <a:tabLst>
                <a:tab pos="1314450" algn="l"/>
              </a:tabLst>
            </a:pPr>
            <a:r>
              <a:rPr lang="en-US" sz="2400" dirty="0">
                <a:solidFill>
                  <a:schemeClr val="bg1"/>
                </a:solidFill>
                <a:latin typeface="Gotham Book" panose="02000604040000020004" pitchFamily="50" charset="0"/>
              </a:rPr>
              <a:t>Navigate your campus </a:t>
            </a:r>
            <a:br>
              <a:rPr lang="en-US" sz="2400" dirty="0">
                <a:solidFill>
                  <a:schemeClr val="bg1"/>
                </a:solidFill>
                <a:latin typeface="Gotham Book" panose="02000604040000020004" pitchFamily="50" charset="0"/>
              </a:rPr>
            </a:br>
            <a:r>
              <a:rPr lang="en-US" sz="2400" dirty="0">
                <a:solidFill>
                  <a:schemeClr val="bg1"/>
                </a:solidFill>
                <a:latin typeface="Gotham Book" panose="02000604040000020004" pitchFamily="50" charset="0"/>
              </a:rPr>
              <a:t>laundry room with ease</a:t>
            </a:r>
          </a:p>
        </p:txBody>
      </p:sp>
      <p:pic>
        <p:nvPicPr>
          <p:cNvPr id="12" name="Picture 11" descr="Logo&#10;&#10;Description automatically generated">
            <a:extLst>
              <a:ext uri="{FF2B5EF4-FFF2-40B4-BE49-F238E27FC236}">
                <a16:creationId xmlns:a16="http://schemas.microsoft.com/office/drawing/2014/main" id="{747275E1-E408-CBE3-1CF7-74BF8CB4DCA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8200" y="1350840"/>
            <a:ext cx="1677251" cy="542294"/>
          </a:xfrm>
          <a:prstGeom prst="rect">
            <a:avLst/>
          </a:prstGeom>
        </p:spPr>
      </p:pic>
    </p:spTree>
    <p:extLst>
      <p:ext uri="{BB962C8B-B14F-4D97-AF65-F5344CB8AC3E}">
        <p14:creationId xmlns:p14="http://schemas.microsoft.com/office/powerpoint/2010/main" val="340671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Simple Dry</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11191165" cy="2774513"/>
          </a:xfrm>
        </p:spPr>
        <p:txBody>
          <a:bodyPr/>
          <a:lstStyle/>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Clean</a:t>
            </a:r>
            <a:r>
              <a:rPr lang="en-US" altLang="en-US" dirty="0">
                <a:solidFill>
                  <a:srgbClr val="404040"/>
                </a:solidFill>
                <a:latin typeface="+mj-lt"/>
                <a:ea typeface="MS Gothic" panose="020B0609070205080204" pitchFamily="49" charset="-128"/>
                <a:cs typeface="Aharoni" pitchFamily="2" charset="0"/>
              </a:rPr>
              <a:t> lint screen for maximum air flow</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temperature </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cycle</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Swipe or tap </a:t>
            </a:r>
            <a:r>
              <a:rPr lang="en-US" altLang="en-US" dirty="0">
                <a:solidFill>
                  <a:srgbClr val="404040"/>
                </a:solidFill>
                <a:ea typeface="MS Gothic" panose="020B0609070205080204" pitchFamily="49" charset="-128"/>
              </a:rPr>
              <a:t>to make a payment</a:t>
            </a:r>
            <a:endParaRPr lang="en-US" dirty="0">
              <a:solidFill>
                <a:srgbClr val="404040"/>
              </a:solidFill>
              <a:ea typeface="MS Gothic" panose="020B0609070205080204" pitchFamily="49" charset="-128"/>
            </a:endParaRPr>
          </a:p>
        </p:txBody>
      </p:sp>
      <p:pic>
        <p:nvPicPr>
          <p:cNvPr id="6" name="Picture 5">
            <a:extLst>
              <a:ext uri="{FF2B5EF4-FFF2-40B4-BE49-F238E27FC236}">
                <a16:creationId xmlns:a16="http://schemas.microsoft.com/office/drawing/2014/main" id="{24D7B96B-82B3-4C67-9FB0-91AD46B8EA7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23006" r="14530"/>
          <a:stretch/>
        </p:blipFill>
        <p:spPr bwMode="auto">
          <a:xfrm>
            <a:off x="6623050" y="0"/>
            <a:ext cx="5568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802E6C16-673C-4275-896B-36F532BDE4D3}"/>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DABF453-1D7C-427A-B922-714E4C98C33A}"/>
              </a:ext>
            </a:extLst>
          </p:cNvPr>
          <p:cNvSpPr/>
          <p:nvPr/>
        </p:nvSpPr>
        <p:spPr bwMode="auto">
          <a:xfrm>
            <a:off x="1324929" y="4971797"/>
            <a:ext cx="5618162" cy="369332"/>
          </a:xfrm>
          <a:prstGeom prst="rect">
            <a:avLst/>
          </a:prstGeom>
        </p:spPr>
        <p:txBody>
          <a:bodyPr wrap="square">
            <a:spAutoFit/>
          </a:bodyPr>
          <a:lstStyle/>
          <a:p>
            <a:pPr>
              <a:buClr>
                <a:srgbClr val="0070C0"/>
              </a:buClr>
              <a:buSzPct val="95000"/>
              <a:defRPr/>
            </a:pPr>
            <a:r>
              <a:rPr lang="en-US" altLang="en-US" i="1" dirty="0">
                <a:latin typeface="Gotham Bold" pitchFamily="2" charset="0"/>
                <a:cs typeface="Arial" panose="020B0604020202020204" pitchFamily="34" charset="0"/>
              </a:rPr>
              <a:t>Hint: 1 wash load = 1 dry load</a:t>
            </a:r>
          </a:p>
        </p:txBody>
      </p:sp>
    </p:spTree>
    <p:extLst>
      <p:ext uri="{BB962C8B-B14F-4D97-AF65-F5344CB8AC3E}">
        <p14:creationId xmlns:p14="http://schemas.microsoft.com/office/powerpoint/2010/main" val="2342955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Be careful; the hot setting may cause shrinkage</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overloading can get expensive and even dangerous</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dry wool, rubber, or plastic</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Clean the dryer lint filter before and after each load</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Dryer Hints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DD42B024-5076-7FA5-23B3-37F01DCDE5F7}"/>
              </a:ext>
            </a:extLst>
          </p:cNvPr>
          <p:cNvSpPr txBox="1">
            <a:spLocks/>
          </p:cNvSpPr>
          <p:nvPr/>
        </p:nvSpPr>
        <p:spPr>
          <a:xfrm>
            <a:off x="0" y="38862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CSCPAY </a:t>
            </a:r>
            <a:br>
              <a:rPr lang="en-US" sz="8000" dirty="0">
                <a:solidFill>
                  <a:schemeClr val="bg1"/>
                </a:solidFill>
                <a:latin typeface="Gotham Black" panose="02000604040000020004" pitchFamily="50" charset="0"/>
              </a:rPr>
            </a:br>
            <a:r>
              <a:rPr lang="en-US" sz="8000" dirty="0">
                <a:solidFill>
                  <a:schemeClr val="bg1"/>
                </a:solidFill>
                <a:latin typeface="Gotham Black" panose="02000604040000020004" pitchFamily="50" charset="0"/>
              </a:rPr>
              <a:t>MOBILE</a:t>
            </a:r>
          </a:p>
        </p:txBody>
      </p:sp>
      <p:pic>
        <p:nvPicPr>
          <p:cNvPr id="3" name="Picture 2" descr="A picture containing logo&#10;&#10;Description automatically generated">
            <a:extLst>
              <a:ext uri="{FF2B5EF4-FFF2-40B4-BE49-F238E27FC236}">
                <a16:creationId xmlns:a16="http://schemas.microsoft.com/office/drawing/2014/main" id="{4406E442-C508-A0A6-079C-94BB842BC3D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95900" y="1304278"/>
            <a:ext cx="1600200" cy="16002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5930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EF0FF-BB17-42A1-BFD0-9A30ED9CB7F1}"/>
              </a:ext>
            </a:extLst>
          </p:cNvPr>
          <p:cNvSpPr txBox="1"/>
          <p:nvPr/>
        </p:nvSpPr>
        <p:spPr>
          <a:xfrm>
            <a:off x="1064581" y="2749391"/>
            <a:ext cx="5943600" cy="1754326"/>
          </a:xfrm>
          <a:prstGeom prst="rect">
            <a:avLst/>
          </a:prstGeom>
          <a:noFill/>
        </p:spPr>
        <p:txBody>
          <a:bodyPr wrap="square" rtlCol="0">
            <a:spAutoFit/>
          </a:bodyPr>
          <a:lstStyle/>
          <a:p>
            <a:r>
              <a:rPr lang="en-US" sz="5400" dirty="0">
                <a:solidFill>
                  <a:srgbClr val="001746"/>
                </a:solidFill>
                <a:latin typeface="Gotham Black" panose="02000604040000020004" pitchFamily="50" charset="0"/>
              </a:rPr>
              <a:t>EASIER </a:t>
            </a:r>
            <a:br>
              <a:rPr lang="en-US" sz="5400" dirty="0">
                <a:solidFill>
                  <a:srgbClr val="001746"/>
                </a:solidFill>
                <a:latin typeface="Gotham Black" panose="02000604040000020004" pitchFamily="50" charset="0"/>
              </a:rPr>
            </a:br>
            <a:r>
              <a:rPr lang="en-US" sz="5400" dirty="0">
                <a:solidFill>
                  <a:srgbClr val="001746"/>
                </a:solidFill>
                <a:latin typeface="Gotham Black" panose="02000604040000020004" pitchFamily="50" charset="0"/>
              </a:rPr>
              <a:t>LAUNDRY</a:t>
            </a:r>
          </a:p>
        </p:txBody>
      </p:sp>
      <p:sp>
        <p:nvSpPr>
          <p:cNvPr id="3" name="Rectangle 2">
            <a:extLst>
              <a:ext uri="{FF2B5EF4-FFF2-40B4-BE49-F238E27FC236}">
                <a16:creationId xmlns:a16="http://schemas.microsoft.com/office/drawing/2014/main" id="{5EC951B6-EF51-4B4B-8499-9C896BB9723C}"/>
              </a:ext>
            </a:extLst>
          </p:cNvPr>
          <p:cNvSpPr/>
          <p:nvPr/>
        </p:nvSpPr>
        <p:spPr>
          <a:xfrm>
            <a:off x="1064581" y="4648200"/>
            <a:ext cx="4345619" cy="1200329"/>
          </a:xfrm>
          <a:prstGeom prst="rect">
            <a:avLst/>
          </a:prstGeom>
        </p:spPr>
        <p:txBody>
          <a:bodyPr wrap="square">
            <a:spAutoFit/>
          </a:bodyPr>
          <a:lstStyle/>
          <a:p>
            <a:r>
              <a:rPr lang="en-US" dirty="0">
                <a:latin typeface="Gotham Book" panose="02000604040000020004" pitchFamily="50" charset="0"/>
              </a:rPr>
              <a:t>CSC Digital Laundry provides you with the latest in laundry monitoring – backed by a 24/7 support center and a local team of certified experts. </a:t>
            </a:r>
          </a:p>
        </p:txBody>
      </p:sp>
      <p:pic>
        <p:nvPicPr>
          <p:cNvPr id="4" name="Picture 3" descr="A picture containing logo&#10;&#10;Description automatically generated">
            <a:extLst>
              <a:ext uri="{FF2B5EF4-FFF2-40B4-BE49-F238E27FC236}">
                <a16:creationId xmlns:a16="http://schemas.microsoft.com/office/drawing/2014/main" id="{02C1B253-191A-4731-A12B-729FD583497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16981" y="933168"/>
            <a:ext cx="1600200" cy="16002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6580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E276CC-A846-4FEF-A66F-FA2B4EB7EB97}"/>
              </a:ext>
            </a:extLst>
          </p:cNvPr>
          <p:cNvSpPr/>
          <p:nvPr/>
        </p:nvSpPr>
        <p:spPr>
          <a:xfrm>
            <a:off x="1" y="0"/>
            <a:ext cx="5334000" cy="6858000"/>
          </a:xfrm>
          <a:prstGeom prst="rect">
            <a:avLst/>
          </a:prstGeom>
          <a:solidFill>
            <a:srgbClr val="26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9281EE-6BA8-4032-83D8-4DFE315EF372}"/>
              </a:ext>
            </a:extLst>
          </p:cNvPr>
          <p:cNvSpPr>
            <a:spLocks noGrp="1"/>
          </p:cNvSpPr>
          <p:nvPr>
            <p:ph type="title"/>
          </p:nvPr>
        </p:nvSpPr>
        <p:spPr>
          <a:xfrm>
            <a:off x="685799" y="990600"/>
            <a:ext cx="11191164" cy="907693"/>
          </a:xfrm>
        </p:spPr>
        <p:txBody>
          <a:bodyPr>
            <a:noAutofit/>
          </a:bodyPr>
          <a:lstStyle/>
          <a:p>
            <a:r>
              <a:rPr lang="en-US" sz="4000" dirty="0">
                <a:solidFill>
                  <a:schemeClr val="bg1"/>
                </a:solidFill>
                <a:latin typeface="Gotham Black" panose="02000604040000020004" pitchFamily="50" charset="0"/>
              </a:rPr>
              <a:t>Welcome to </a:t>
            </a:r>
            <a:br>
              <a:rPr lang="en-US" sz="4000" dirty="0">
                <a:solidFill>
                  <a:schemeClr val="bg1"/>
                </a:solidFill>
                <a:latin typeface="Gotham Black" panose="02000604040000020004" pitchFamily="50" charset="0"/>
              </a:rPr>
            </a:br>
            <a:r>
              <a:rPr lang="en-US" sz="4000" dirty="0" err="1">
                <a:solidFill>
                  <a:schemeClr val="bg1"/>
                </a:solidFill>
                <a:latin typeface="Gotham Black" panose="02000604040000020004" pitchFamily="50" charset="0"/>
              </a:rPr>
              <a:t>CSCPay</a:t>
            </a:r>
            <a:r>
              <a:rPr lang="en-US" sz="4000" dirty="0">
                <a:solidFill>
                  <a:schemeClr val="bg1"/>
                </a:solidFill>
                <a:latin typeface="Gotham Black" panose="02000604040000020004" pitchFamily="50" charset="0"/>
              </a:rPr>
              <a:t> Mobile</a:t>
            </a:r>
          </a:p>
        </p:txBody>
      </p:sp>
      <p:sp>
        <p:nvSpPr>
          <p:cNvPr id="3" name="Text Placeholder 2">
            <a:extLst>
              <a:ext uri="{FF2B5EF4-FFF2-40B4-BE49-F238E27FC236}">
                <a16:creationId xmlns:a16="http://schemas.microsoft.com/office/drawing/2014/main" id="{030CAAFD-2BEE-4315-B024-E27EE570C5F6}"/>
              </a:ext>
            </a:extLst>
          </p:cNvPr>
          <p:cNvSpPr>
            <a:spLocks noGrp="1"/>
          </p:cNvSpPr>
          <p:nvPr>
            <p:ph type="body" sz="quarter" idx="12"/>
          </p:nvPr>
        </p:nvSpPr>
        <p:spPr>
          <a:xfrm>
            <a:off x="685800" y="2310606"/>
            <a:ext cx="3581400" cy="3973457"/>
          </a:xfrm>
        </p:spPr>
        <p:txBody>
          <a:bodyPr>
            <a:normAutofit/>
          </a:bodyPr>
          <a:lstStyle/>
          <a:p>
            <a:pPr marL="342900" indent="-342900">
              <a:lnSpc>
                <a:spcPct val="100000"/>
              </a:lnSpc>
              <a:buFont typeface="Arial" panose="020B0604020202020204" pitchFamily="34" charset="0"/>
              <a:buChar char="•"/>
            </a:pPr>
            <a:r>
              <a:rPr lang="en-US" sz="1600" dirty="0">
                <a:solidFill>
                  <a:schemeClr val="bg1"/>
                </a:solidFill>
                <a:latin typeface="Gotham Book" panose="02000604040000020004" pitchFamily="50" charset="0"/>
              </a:rPr>
              <a:t>The app provides a remote approach to doing laundry in a common room. </a:t>
            </a:r>
          </a:p>
          <a:p>
            <a:pPr marL="342900" indent="-342900">
              <a:lnSpc>
                <a:spcPct val="100000"/>
              </a:lnSpc>
              <a:buFont typeface="Arial" panose="020B0604020202020204" pitchFamily="34" charset="0"/>
              <a:buChar char="•"/>
            </a:pPr>
            <a:r>
              <a:rPr lang="en-US" sz="1600" dirty="0">
                <a:solidFill>
                  <a:schemeClr val="bg1"/>
                </a:solidFill>
                <a:latin typeface="Gotham Book" panose="02000604040000020004" pitchFamily="50" charset="0"/>
              </a:rPr>
              <a:t>No more camping out in the laundry room or interrupting your day to check how much time is left on your cycle.</a:t>
            </a:r>
          </a:p>
          <a:p>
            <a:pPr marL="342900" indent="-342900">
              <a:lnSpc>
                <a:spcPct val="100000"/>
              </a:lnSpc>
              <a:buFont typeface="Arial" panose="020B0604020202020204" pitchFamily="34" charset="0"/>
              <a:buChar char="•"/>
            </a:pPr>
            <a:r>
              <a:rPr lang="en-US" sz="1600" dirty="0">
                <a:solidFill>
                  <a:schemeClr val="bg1"/>
                </a:solidFill>
                <a:latin typeface="Gotham Book" panose="02000604040000020004" pitchFamily="50" charset="0"/>
              </a:rPr>
              <a:t>Loading up all your clothing and lugging it all the way to the room only to find the machines are all in use is a thing of the past!</a:t>
            </a:r>
          </a:p>
        </p:txBody>
      </p:sp>
      <p:pic>
        <p:nvPicPr>
          <p:cNvPr id="4" name="Picture 3" descr="A picture containing text, person, person&#10;&#10;Description automatically generated">
            <a:extLst>
              <a:ext uri="{FF2B5EF4-FFF2-40B4-BE49-F238E27FC236}">
                <a16:creationId xmlns:a16="http://schemas.microsoft.com/office/drawing/2014/main" id="{4215F110-C938-4E4E-AECA-0258C10AB47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498" t="1111" r="22569" b="-1111"/>
          <a:stretch/>
        </p:blipFill>
        <p:spPr>
          <a:xfrm>
            <a:off x="5334001" y="0"/>
            <a:ext cx="6857999" cy="6934200"/>
          </a:xfrm>
          <a:prstGeom prst="rect">
            <a:avLst/>
          </a:prstGeom>
        </p:spPr>
      </p:pic>
      <p:pic>
        <p:nvPicPr>
          <p:cNvPr id="6" name="Picture 5" descr="A picture containing text, person, posing&#10;&#10;Description automatically generated">
            <a:extLst>
              <a:ext uri="{FF2B5EF4-FFF2-40B4-BE49-F238E27FC236}">
                <a16:creationId xmlns:a16="http://schemas.microsoft.com/office/drawing/2014/main" id="{AE75CABB-CD56-48ED-BACC-D3F8151DE66C}"/>
              </a:ext>
            </a:extLst>
          </p:cNvPr>
          <p:cNvPicPr>
            <a:picLocks noChangeAspect="1"/>
          </p:cNvPicPr>
          <p:nvPr/>
        </p:nvPicPr>
        <p:blipFill rotWithShape="1">
          <a:blip r:embed="rId3">
            <a:extLst>
              <a:ext uri="{28A0092B-C50C-407E-A947-70E740481C1C}">
                <a14:useLocalDpi xmlns:a14="http://schemas.microsoft.com/office/drawing/2010/main" val="0"/>
              </a:ext>
            </a:extLst>
          </a:blip>
          <a:srcRect l="19007" r="15201"/>
          <a:stretch/>
        </p:blipFill>
        <p:spPr>
          <a:xfrm>
            <a:off x="5334001" y="0"/>
            <a:ext cx="6857998" cy="6858000"/>
          </a:xfrm>
          <a:prstGeom prst="rect">
            <a:avLst/>
          </a:prstGeom>
          <a:ln>
            <a:noFill/>
          </a:ln>
        </p:spPr>
      </p:pic>
    </p:spTree>
    <p:extLst>
      <p:ext uri="{BB962C8B-B14F-4D97-AF65-F5344CB8AC3E}">
        <p14:creationId xmlns:p14="http://schemas.microsoft.com/office/powerpoint/2010/main" val="1869340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DE4D21-5CEA-47C3-AFB9-71CEE0A7EFC0}"/>
              </a:ext>
            </a:extLst>
          </p:cNvPr>
          <p:cNvSpPr txBox="1"/>
          <p:nvPr/>
        </p:nvSpPr>
        <p:spPr>
          <a:xfrm>
            <a:off x="3047999" y="5770994"/>
            <a:ext cx="6096000" cy="369332"/>
          </a:xfrm>
          <a:prstGeom prst="rect">
            <a:avLst/>
          </a:prstGeom>
          <a:noFill/>
        </p:spPr>
        <p:txBody>
          <a:bodyPr wrap="square">
            <a:spAutoFit/>
          </a:bodyPr>
          <a:lstStyle/>
          <a:p>
            <a:pPr algn="ctr"/>
            <a:r>
              <a:rPr lang="en-US" dirty="0">
                <a:hlinkClick r:id="rId2"/>
              </a:rPr>
              <a:t>Introducing the </a:t>
            </a:r>
            <a:r>
              <a:rPr lang="en-US" dirty="0" err="1">
                <a:hlinkClick r:id="rId2"/>
              </a:rPr>
              <a:t>CSCPay</a:t>
            </a:r>
            <a:r>
              <a:rPr lang="en-US" dirty="0">
                <a:hlinkClick r:id="rId2"/>
              </a:rPr>
              <a:t> Mobile App on Vimeo</a:t>
            </a:r>
            <a:endParaRPr lang="en-US" dirty="0"/>
          </a:p>
        </p:txBody>
      </p:sp>
      <p:pic>
        <p:nvPicPr>
          <p:cNvPr id="6" name="Picture 5">
            <a:hlinkClick r:id="rId2"/>
            <a:extLst>
              <a:ext uri="{FF2B5EF4-FFF2-40B4-BE49-F238E27FC236}">
                <a16:creationId xmlns:a16="http://schemas.microsoft.com/office/drawing/2014/main" id="{74D672E2-16A8-4B42-9044-C05B27DDF455}"/>
              </a:ext>
            </a:extLst>
          </p:cNvPr>
          <p:cNvPicPr>
            <a:picLocks noChangeAspect="1"/>
          </p:cNvPicPr>
          <p:nvPr/>
        </p:nvPicPr>
        <p:blipFill rotWithShape="1">
          <a:blip r:embed="rId3"/>
          <a:srcRect r="935"/>
          <a:stretch/>
        </p:blipFill>
        <p:spPr>
          <a:xfrm>
            <a:off x="1900237" y="762000"/>
            <a:ext cx="8391525" cy="4746099"/>
          </a:xfrm>
          <a:prstGeom prst="rect">
            <a:avLst/>
          </a:prstGeom>
        </p:spPr>
      </p:pic>
    </p:spTree>
    <p:extLst>
      <p:ext uri="{BB962C8B-B14F-4D97-AF65-F5344CB8AC3E}">
        <p14:creationId xmlns:p14="http://schemas.microsoft.com/office/powerpoint/2010/main" val="288379448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3457-9E48-4564-A43B-CE28C8D986D9}"/>
              </a:ext>
            </a:extLst>
          </p:cNvPr>
          <p:cNvSpPr>
            <a:spLocks noGrp="1"/>
          </p:cNvSpPr>
          <p:nvPr>
            <p:ph type="title"/>
          </p:nvPr>
        </p:nvSpPr>
        <p:spPr>
          <a:xfrm>
            <a:off x="533400" y="420163"/>
            <a:ext cx="11191164" cy="907693"/>
          </a:xfrm>
        </p:spPr>
        <p:txBody>
          <a:bodyPr>
            <a:normAutofit/>
          </a:bodyPr>
          <a:lstStyle/>
          <a:p>
            <a:r>
              <a:rPr lang="en-US" dirty="0">
                <a:solidFill>
                  <a:srgbClr val="001746"/>
                </a:solidFill>
                <a:latin typeface="Gotham Black" panose="02000604040000020004" pitchFamily="50" charset="0"/>
              </a:rPr>
              <a:t>The Home Screen</a:t>
            </a:r>
          </a:p>
        </p:txBody>
      </p:sp>
      <p:pic>
        <p:nvPicPr>
          <p:cNvPr id="4" name="Picture 3">
            <a:extLst>
              <a:ext uri="{FF2B5EF4-FFF2-40B4-BE49-F238E27FC236}">
                <a16:creationId xmlns:a16="http://schemas.microsoft.com/office/drawing/2014/main" id="{65470E44-652A-4FCA-A40B-12660E755402}"/>
              </a:ext>
            </a:extLst>
          </p:cNvPr>
          <p:cNvPicPr>
            <a:picLocks noChangeAspect="1"/>
          </p:cNvPicPr>
          <p:nvPr/>
        </p:nvPicPr>
        <p:blipFill>
          <a:blip r:embed="rId2"/>
          <a:stretch>
            <a:fillRect/>
          </a:stretch>
        </p:blipFill>
        <p:spPr>
          <a:xfrm>
            <a:off x="8382000" y="457200"/>
            <a:ext cx="2286000" cy="5086350"/>
          </a:xfrm>
          <a:prstGeom prst="rect">
            <a:avLst/>
          </a:prstGeom>
          <a:ln>
            <a:noFill/>
          </a:ln>
          <a:effectLst/>
        </p:spPr>
      </p:pic>
      <p:sp>
        <p:nvSpPr>
          <p:cNvPr id="5" name="Rectangle 4">
            <a:extLst>
              <a:ext uri="{FF2B5EF4-FFF2-40B4-BE49-F238E27FC236}">
                <a16:creationId xmlns:a16="http://schemas.microsoft.com/office/drawing/2014/main" id="{72A42415-395B-485B-A46A-F251A78A65AB}"/>
              </a:ext>
            </a:extLst>
          </p:cNvPr>
          <p:cNvSpPr/>
          <p:nvPr/>
        </p:nvSpPr>
        <p:spPr>
          <a:xfrm>
            <a:off x="622663" y="1304835"/>
            <a:ext cx="6096000" cy="800219"/>
          </a:xfrm>
          <a:prstGeom prst="rect">
            <a:avLst/>
          </a:prstGeom>
        </p:spPr>
        <p:txBody>
          <a:bodyPr>
            <a:spAutoFit/>
          </a:bodyPr>
          <a:lstStyle/>
          <a:p>
            <a:r>
              <a:rPr lang="en-US" dirty="0">
                <a:solidFill>
                  <a:srgbClr val="26AAE1"/>
                </a:solidFill>
                <a:latin typeface="Gotham Black" panose="02000604040000020004" pitchFamily="50" charset="0"/>
              </a:rPr>
              <a:t>Account Summary</a:t>
            </a:r>
          </a:p>
          <a:p>
            <a:r>
              <a:rPr lang="en-US" sz="1400" dirty="0">
                <a:latin typeface="Gotham Book" panose="02000604040000020004" pitchFamily="50" charset="0"/>
              </a:rPr>
              <a:t>Shows your registered email and amount in your account (funds will be automatically added when you create your account)</a:t>
            </a:r>
          </a:p>
        </p:txBody>
      </p:sp>
      <p:sp>
        <p:nvSpPr>
          <p:cNvPr id="6" name="Rectangle 5">
            <a:extLst>
              <a:ext uri="{FF2B5EF4-FFF2-40B4-BE49-F238E27FC236}">
                <a16:creationId xmlns:a16="http://schemas.microsoft.com/office/drawing/2014/main" id="{DFA6A0F7-785B-40E3-85B5-61304B9DC764}"/>
              </a:ext>
            </a:extLst>
          </p:cNvPr>
          <p:cNvSpPr/>
          <p:nvPr/>
        </p:nvSpPr>
        <p:spPr>
          <a:xfrm>
            <a:off x="609600" y="2257375"/>
            <a:ext cx="6096000" cy="800219"/>
          </a:xfrm>
          <a:prstGeom prst="rect">
            <a:avLst/>
          </a:prstGeom>
        </p:spPr>
        <p:txBody>
          <a:bodyPr>
            <a:spAutoFit/>
          </a:bodyPr>
          <a:lstStyle/>
          <a:p>
            <a:r>
              <a:rPr lang="en-US" dirty="0">
                <a:solidFill>
                  <a:srgbClr val="26AAE1"/>
                </a:solidFill>
                <a:latin typeface="Gotham Black" panose="02000604040000020004" pitchFamily="50" charset="0"/>
              </a:rPr>
              <a:t>Room Snapshot</a:t>
            </a:r>
          </a:p>
          <a:p>
            <a:r>
              <a:rPr lang="en-US" sz="1400" dirty="0">
                <a:latin typeface="Gotham Book" panose="02000604040000020004" pitchFamily="50" charset="0"/>
              </a:rPr>
              <a:t>Quick look at how many machines are available in your laundry room.</a:t>
            </a:r>
          </a:p>
        </p:txBody>
      </p:sp>
      <p:sp>
        <p:nvSpPr>
          <p:cNvPr id="7" name="Rectangle 6">
            <a:extLst>
              <a:ext uri="{FF2B5EF4-FFF2-40B4-BE49-F238E27FC236}">
                <a16:creationId xmlns:a16="http://schemas.microsoft.com/office/drawing/2014/main" id="{419B728B-4945-471C-8195-E7B7FA8D1D4C}"/>
              </a:ext>
            </a:extLst>
          </p:cNvPr>
          <p:cNvSpPr/>
          <p:nvPr/>
        </p:nvSpPr>
        <p:spPr>
          <a:xfrm>
            <a:off x="609600" y="3209915"/>
            <a:ext cx="6096000" cy="1015663"/>
          </a:xfrm>
          <a:prstGeom prst="rect">
            <a:avLst/>
          </a:prstGeom>
        </p:spPr>
        <p:txBody>
          <a:bodyPr>
            <a:spAutoFit/>
          </a:bodyPr>
          <a:lstStyle/>
          <a:p>
            <a:r>
              <a:rPr lang="en-US" dirty="0">
                <a:solidFill>
                  <a:srgbClr val="26AAE1"/>
                </a:solidFill>
                <a:latin typeface="Gotham Black" panose="02000604040000020004" pitchFamily="50" charset="0"/>
              </a:rPr>
              <a:t>Scan Start</a:t>
            </a:r>
          </a:p>
          <a:p>
            <a:r>
              <a:rPr lang="en-US" sz="1400" dirty="0">
                <a:latin typeface="Gotham Book" panose="02000604040000020004" pitchFamily="50" charset="0"/>
              </a:rPr>
              <a:t>Touch this button in order to scan the machine sticker to activate the machine. Once the washer or dryer beeps, push the start button on the machines control panel. </a:t>
            </a:r>
          </a:p>
        </p:txBody>
      </p:sp>
      <p:sp>
        <p:nvSpPr>
          <p:cNvPr id="8" name="Rectangle 7">
            <a:extLst>
              <a:ext uri="{FF2B5EF4-FFF2-40B4-BE49-F238E27FC236}">
                <a16:creationId xmlns:a16="http://schemas.microsoft.com/office/drawing/2014/main" id="{2E8BC3E6-97B0-4549-9293-1B340DB768E1}"/>
              </a:ext>
            </a:extLst>
          </p:cNvPr>
          <p:cNvSpPr/>
          <p:nvPr/>
        </p:nvSpPr>
        <p:spPr>
          <a:xfrm>
            <a:off x="609600" y="4377899"/>
            <a:ext cx="6096000" cy="1015663"/>
          </a:xfrm>
          <a:prstGeom prst="rect">
            <a:avLst/>
          </a:prstGeom>
        </p:spPr>
        <p:txBody>
          <a:bodyPr>
            <a:spAutoFit/>
          </a:bodyPr>
          <a:lstStyle/>
          <a:p>
            <a:r>
              <a:rPr lang="en-US" dirty="0">
                <a:solidFill>
                  <a:srgbClr val="26AAE1"/>
                </a:solidFill>
                <a:latin typeface="Gotham Black" panose="02000604040000020004" pitchFamily="50" charset="0"/>
              </a:rPr>
              <a:t>Manual Entry</a:t>
            </a:r>
          </a:p>
          <a:p>
            <a:r>
              <a:rPr lang="en-US" sz="1400" dirty="0">
                <a:latin typeface="Gotham Book" panose="02000604040000020004" pitchFamily="50" charset="0"/>
              </a:rPr>
              <a:t>You can also push this button to manually enter in the machine number.  Once you enter the number, the washer or dryer will beep then just push start on the machines control panel.</a:t>
            </a:r>
          </a:p>
        </p:txBody>
      </p:sp>
      <p:sp>
        <p:nvSpPr>
          <p:cNvPr id="3" name="Oval 2">
            <a:extLst>
              <a:ext uri="{FF2B5EF4-FFF2-40B4-BE49-F238E27FC236}">
                <a16:creationId xmlns:a16="http://schemas.microsoft.com/office/drawing/2014/main" id="{AA9B11D4-E95F-4F21-8CAA-037C7D9CCCA9}"/>
              </a:ext>
            </a:extLst>
          </p:cNvPr>
          <p:cNvSpPr/>
          <p:nvPr/>
        </p:nvSpPr>
        <p:spPr>
          <a:xfrm>
            <a:off x="8572500" y="795477"/>
            <a:ext cx="1905000" cy="1371600"/>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4E98A9A-00C3-4487-AE03-28D3D3EEA4D4}"/>
              </a:ext>
            </a:extLst>
          </p:cNvPr>
          <p:cNvSpPr/>
          <p:nvPr/>
        </p:nvSpPr>
        <p:spPr>
          <a:xfrm>
            <a:off x="8572500" y="2356183"/>
            <a:ext cx="1905000" cy="1038225"/>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15103C-1405-47EA-BD6D-1E65E38EFDC7}"/>
              </a:ext>
            </a:extLst>
          </p:cNvPr>
          <p:cNvSpPr/>
          <p:nvPr/>
        </p:nvSpPr>
        <p:spPr>
          <a:xfrm>
            <a:off x="8590568" y="3454166"/>
            <a:ext cx="945430" cy="907693"/>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47E693-75D5-468D-84BF-2C7C36E0E2B8}"/>
              </a:ext>
            </a:extLst>
          </p:cNvPr>
          <p:cNvSpPr/>
          <p:nvPr/>
        </p:nvSpPr>
        <p:spPr>
          <a:xfrm>
            <a:off x="9525000" y="3429000"/>
            <a:ext cx="945430" cy="907693"/>
          </a:xfrm>
          <a:prstGeom prst="ellipse">
            <a:avLst/>
          </a:prstGeom>
          <a:noFill/>
          <a:ln w="76200">
            <a:solidFill>
              <a:srgbClr val="64B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3" grpId="0" animBg="1"/>
      <p:bldP spid="3" grpId="1" animBg="1"/>
      <p:bldP spid="9" grpId="0" animBg="1"/>
      <p:bldP spid="9" grpId="1" animBg="1"/>
      <p:bldP spid="10" grpId="0" animBg="1"/>
      <p:bldP spid="10" grpId="1"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8A2A-CB60-4F25-83D3-0D68A8445AC0}"/>
              </a:ext>
            </a:extLst>
          </p:cNvPr>
          <p:cNvSpPr>
            <a:spLocks noGrp="1"/>
          </p:cNvSpPr>
          <p:nvPr>
            <p:ph type="title"/>
          </p:nvPr>
        </p:nvSpPr>
        <p:spPr>
          <a:xfrm>
            <a:off x="914400" y="762000"/>
            <a:ext cx="11191164" cy="907693"/>
          </a:xfrm>
        </p:spPr>
        <p:txBody>
          <a:bodyPr>
            <a:normAutofit/>
          </a:bodyPr>
          <a:lstStyle/>
          <a:p>
            <a:pPr>
              <a:defRPr/>
            </a:pPr>
            <a:r>
              <a:rPr lang="en-US" sz="4000" dirty="0" err="1">
                <a:solidFill>
                  <a:srgbClr val="001746"/>
                </a:solidFill>
                <a:latin typeface="Gotham Black" panose="02000604040000020004" pitchFamily="50" charset="0"/>
              </a:rPr>
              <a:t>CSCPay</a:t>
            </a:r>
            <a:r>
              <a:rPr lang="en-US" sz="4000" dirty="0">
                <a:solidFill>
                  <a:srgbClr val="001746"/>
                </a:solidFill>
                <a:latin typeface="Gotham Black" panose="02000604040000020004" pitchFamily="50" charset="0"/>
              </a:rPr>
              <a:t> Mobile App</a:t>
            </a:r>
          </a:p>
        </p:txBody>
      </p:sp>
      <p:sp>
        <p:nvSpPr>
          <p:cNvPr id="3" name="Content Placeholder 2">
            <a:extLst>
              <a:ext uri="{FF2B5EF4-FFF2-40B4-BE49-F238E27FC236}">
                <a16:creationId xmlns:a16="http://schemas.microsoft.com/office/drawing/2014/main" id="{C2D6E9E5-676F-4D41-A9A0-E935518CEA3B}"/>
              </a:ext>
            </a:extLst>
          </p:cNvPr>
          <p:cNvSpPr>
            <a:spLocks noGrp="1"/>
          </p:cNvSpPr>
          <p:nvPr>
            <p:ph type="body" sz="quarter" idx="12"/>
          </p:nvPr>
        </p:nvSpPr>
        <p:spPr>
          <a:xfrm>
            <a:off x="914399" y="1905000"/>
            <a:ext cx="5410201" cy="3973457"/>
          </a:xfrm>
        </p:spPr>
        <p:txBody>
          <a:bodyPr>
            <a:normAutofit/>
          </a:bodyPr>
          <a:lstStyle/>
          <a:p>
            <a:pPr>
              <a:lnSpc>
                <a:spcPct val="100000"/>
              </a:lnSpc>
              <a:defRPr/>
            </a:pPr>
            <a:r>
              <a:rPr lang="en-US" sz="2800" dirty="0">
                <a:latin typeface="Gotham Black" panose="02000604040000020004" pitchFamily="50" charset="0"/>
                <a:cs typeface="+mn-cs"/>
              </a:rPr>
              <a:t>Start the machine using </a:t>
            </a:r>
            <a:r>
              <a:rPr lang="en-US" sz="2800" dirty="0" err="1">
                <a:latin typeface="Gotham Black" panose="02000604040000020004" pitchFamily="50" charset="0"/>
                <a:cs typeface="+mn-cs"/>
              </a:rPr>
              <a:t>CSCPay</a:t>
            </a:r>
            <a:r>
              <a:rPr lang="en-US" sz="2800" dirty="0">
                <a:latin typeface="Gotham Black" panose="02000604040000020004" pitchFamily="50" charset="0"/>
                <a:cs typeface="+mn-cs"/>
              </a:rPr>
              <a:t> Mobile App</a:t>
            </a:r>
            <a:br>
              <a:rPr lang="en-US" sz="2800" dirty="0">
                <a:latin typeface="Gotham Black" panose="02000604040000020004" pitchFamily="50" charset="0"/>
                <a:cs typeface="+mn-cs"/>
              </a:rPr>
            </a:br>
            <a:endParaRPr lang="en-US" sz="3200" b="1" baseline="30000" dirty="0">
              <a:solidFill>
                <a:schemeClr val="tx1">
                  <a:lumMod val="75000"/>
                  <a:lumOff val="25000"/>
                </a:schemeClr>
              </a:solidFill>
            </a:endParaRPr>
          </a:p>
          <a:p>
            <a:pPr>
              <a:defRPr/>
            </a:pPr>
            <a:r>
              <a:rPr lang="en-US" sz="3200" b="1" baseline="30000" dirty="0">
                <a:solidFill>
                  <a:srgbClr val="222F65"/>
                </a:solidFill>
                <a:latin typeface="Calibri" panose="020F0502020204030204" pitchFamily="34" charset="0"/>
                <a:cs typeface="Calibri" panose="020F0502020204030204" pitchFamily="34" charset="0"/>
              </a:rPr>
              <a:t>Step 1: </a:t>
            </a:r>
            <a:r>
              <a:rPr lang="en-US" sz="3200" baseline="30000" dirty="0">
                <a:solidFill>
                  <a:schemeClr val="tx1">
                    <a:lumMod val="75000"/>
                    <a:lumOff val="25000"/>
                  </a:schemeClr>
                </a:solidFill>
                <a:latin typeface="Calibri" panose="020F0502020204030204" pitchFamily="34" charset="0"/>
                <a:cs typeface="Calibri" panose="020F0502020204030204" pitchFamily="34" charset="0"/>
              </a:rPr>
              <a:t>Launch the app.</a:t>
            </a:r>
          </a:p>
          <a:p>
            <a:pPr>
              <a:defRPr/>
            </a:pPr>
            <a:r>
              <a:rPr lang="en-US" sz="3200" b="1" baseline="30000" dirty="0">
                <a:solidFill>
                  <a:srgbClr val="222F65"/>
                </a:solidFill>
                <a:latin typeface="Calibri" panose="020F0502020204030204" pitchFamily="34" charset="0"/>
                <a:cs typeface="Calibri" panose="020F0502020204030204" pitchFamily="34" charset="0"/>
              </a:rPr>
              <a:t>Step 2: </a:t>
            </a:r>
            <a:r>
              <a:rPr lang="en-US" sz="3200" baseline="30000" dirty="0">
                <a:solidFill>
                  <a:schemeClr val="tx1">
                    <a:lumMod val="75000"/>
                    <a:lumOff val="25000"/>
                  </a:schemeClr>
                </a:solidFill>
                <a:latin typeface="Calibri" panose="020F0502020204030204" pitchFamily="34" charset="0"/>
                <a:cs typeface="Calibri" panose="020F0502020204030204" pitchFamily="34" charset="0"/>
              </a:rPr>
              <a:t>Load laundry and select cycle.</a:t>
            </a:r>
          </a:p>
          <a:p>
            <a:pPr>
              <a:defRPr/>
            </a:pPr>
            <a:r>
              <a:rPr lang="en-US" sz="3200" b="1" baseline="30000" dirty="0">
                <a:solidFill>
                  <a:srgbClr val="222F65"/>
                </a:solidFill>
                <a:latin typeface="Calibri" panose="020F0502020204030204" pitchFamily="34" charset="0"/>
                <a:cs typeface="Calibri" panose="020F0502020204030204" pitchFamily="34" charset="0"/>
              </a:rPr>
              <a:t>Step 3: </a:t>
            </a:r>
            <a:r>
              <a:rPr lang="en-US" sz="3200" baseline="30000" dirty="0">
                <a:solidFill>
                  <a:schemeClr val="tx1">
                    <a:lumMod val="75000"/>
                    <a:lumOff val="25000"/>
                  </a:schemeClr>
                </a:solidFill>
                <a:latin typeface="Calibri" panose="020F0502020204030204" pitchFamily="34" charset="0"/>
                <a:cs typeface="Calibri" panose="020F0502020204030204" pitchFamily="34" charset="0"/>
              </a:rPr>
              <a:t>Scan machine with app to start. </a:t>
            </a:r>
          </a:p>
        </p:txBody>
      </p:sp>
      <p:grpSp>
        <p:nvGrpSpPr>
          <p:cNvPr id="5" name="Group 4">
            <a:extLst>
              <a:ext uri="{FF2B5EF4-FFF2-40B4-BE49-F238E27FC236}">
                <a16:creationId xmlns:a16="http://schemas.microsoft.com/office/drawing/2014/main" id="{AACEFEA6-DF73-46B9-8AB4-25F21B122ACF}"/>
              </a:ext>
            </a:extLst>
          </p:cNvPr>
          <p:cNvGrpSpPr/>
          <p:nvPr/>
        </p:nvGrpSpPr>
        <p:grpSpPr>
          <a:xfrm>
            <a:off x="5791200" y="457200"/>
            <a:ext cx="5022755" cy="6405154"/>
            <a:chOff x="2728379" y="644396"/>
            <a:chExt cx="4875961" cy="6217958"/>
          </a:xfrm>
        </p:grpSpPr>
        <p:grpSp>
          <p:nvGrpSpPr>
            <p:cNvPr id="6" name="Group 5">
              <a:extLst>
                <a:ext uri="{FF2B5EF4-FFF2-40B4-BE49-F238E27FC236}">
                  <a16:creationId xmlns:a16="http://schemas.microsoft.com/office/drawing/2014/main" id="{F27D9636-E72F-4E17-8296-EC37BF811E56}"/>
                </a:ext>
              </a:extLst>
            </p:cNvPr>
            <p:cNvGrpSpPr/>
            <p:nvPr/>
          </p:nvGrpSpPr>
          <p:grpSpPr>
            <a:xfrm>
              <a:off x="2728379" y="644396"/>
              <a:ext cx="4875961" cy="6217958"/>
              <a:chOff x="3105215" y="644396"/>
              <a:chExt cx="4875961" cy="6217958"/>
            </a:xfrm>
          </p:grpSpPr>
          <p:sp>
            <p:nvSpPr>
              <p:cNvPr id="8" name="Rectangle 7">
                <a:extLst>
                  <a:ext uri="{FF2B5EF4-FFF2-40B4-BE49-F238E27FC236}">
                    <a16:creationId xmlns:a16="http://schemas.microsoft.com/office/drawing/2014/main" id="{0CC7FCE0-04C4-4F26-B663-1B6C522A5230}"/>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5D592E-5689-445E-A2C1-2C191D97AE9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9333" r="28901"/>
              <a:stretch/>
            </p:blipFill>
            <p:spPr>
              <a:xfrm>
                <a:off x="3105215" y="644396"/>
                <a:ext cx="4875961" cy="6217958"/>
              </a:xfrm>
              <a:prstGeom prst="rect">
                <a:avLst/>
              </a:prstGeom>
            </p:spPr>
          </p:pic>
        </p:grpSp>
        <p:pic>
          <p:nvPicPr>
            <p:cNvPr id="7" name="Picture 6" descr="A picture containing logo&#10;&#10;Description automatically generated">
              <a:extLst>
                <a:ext uri="{FF2B5EF4-FFF2-40B4-BE49-F238E27FC236}">
                  <a16:creationId xmlns:a16="http://schemas.microsoft.com/office/drawing/2014/main" id="{756E520C-228D-4D21-8FCA-7F23EFD8A60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40635" y="2230307"/>
              <a:ext cx="1233487" cy="1233487"/>
            </a:xfrm>
            <a:prstGeom prst="roundRect">
              <a:avLst>
                <a:gd name="adj" fmla="val 8594"/>
              </a:avLst>
            </a:prstGeom>
            <a:solidFill>
              <a:srgbClr val="FFFFFF">
                <a:shade val="85000"/>
              </a:srgbClr>
            </a:solidFill>
            <a:ln>
              <a:noFill/>
            </a:ln>
            <a:effec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F2180D-F467-4A56-8AEC-1A820D73A487}"/>
              </a:ext>
            </a:extLst>
          </p:cNvPr>
          <p:cNvSpPr/>
          <p:nvPr/>
        </p:nvSpPr>
        <p:spPr>
          <a:xfrm>
            <a:off x="2" y="1905000"/>
            <a:ext cx="12191999" cy="495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D882C-DCF7-4F43-B88A-883DA60BE069}"/>
              </a:ext>
            </a:extLst>
          </p:cNvPr>
          <p:cNvSpPr>
            <a:spLocks noGrp="1"/>
          </p:cNvSpPr>
          <p:nvPr>
            <p:ph type="title"/>
          </p:nvPr>
        </p:nvSpPr>
        <p:spPr>
          <a:xfrm>
            <a:off x="2" y="304800"/>
            <a:ext cx="12191999" cy="907693"/>
          </a:xfrm>
        </p:spPr>
        <p:txBody>
          <a:bodyPr/>
          <a:lstStyle/>
          <a:p>
            <a:pPr algn="ctr"/>
            <a:r>
              <a:rPr lang="en-US" dirty="0" err="1">
                <a:solidFill>
                  <a:srgbClr val="001746"/>
                </a:solidFill>
                <a:latin typeface="Gotham Black" panose="02000604040000020004" pitchFamily="50" charset="0"/>
              </a:rPr>
              <a:t>CSCPay</a:t>
            </a:r>
            <a:r>
              <a:rPr lang="en-US" dirty="0">
                <a:solidFill>
                  <a:srgbClr val="001746"/>
                </a:solidFill>
                <a:latin typeface="Gotham Black" panose="02000604040000020004" pitchFamily="50" charset="0"/>
              </a:rPr>
              <a:t> Mobile App</a:t>
            </a:r>
          </a:p>
        </p:txBody>
      </p:sp>
      <p:sp>
        <p:nvSpPr>
          <p:cNvPr id="3" name="Text Placeholder 2">
            <a:extLst>
              <a:ext uri="{FF2B5EF4-FFF2-40B4-BE49-F238E27FC236}">
                <a16:creationId xmlns:a16="http://schemas.microsoft.com/office/drawing/2014/main" id="{D0B1CEF1-9ED6-4084-B589-4D859FF01B7D}"/>
              </a:ext>
            </a:extLst>
          </p:cNvPr>
          <p:cNvSpPr>
            <a:spLocks noGrp="1"/>
          </p:cNvSpPr>
          <p:nvPr>
            <p:ph type="body" sz="quarter" idx="12"/>
          </p:nvPr>
        </p:nvSpPr>
        <p:spPr>
          <a:xfrm>
            <a:off x="1" y="1060093"/>
            <a:ext cx="12192000" cy="540107"/>
          </a:xfrm>
        </p:spPr>
        <p:txBody>
          <a:bodyPr>
            <a:normAutofit/>
          </a:bodyPr>
          <a:lstStyle/>
          <a:p>
            <a:pPr algn="ctr"/>
            <a:r>
              <a:rPr lang="en-US" sz="1800" dirty="0">
                <a:latin typeface="Gotham Black" panose="02000604040000020004" pitchFamily="50" charset="0"/>
                <a:cs typeface="+mn-cs"/>
              </a:rPr>
              <a:t>Making Laundry Easy and Efficient</a:t>
            </a:r>
          </a:p>
        </p:txBody>
      </p:sp>
      <p:grpSp>
        <p:nvGrpSpPr>
          <p:cNvPr id="17" name="Group 16">
            <a:extLst>
              <a:ext uri="{FF2B5EF4-FFF2-40B4-BE49-F238E27FC236}">
                <a16:creationId xmlns:a16="http://schemas.microsoft.com/office/drawing/2014/main" id="{3444EC56-1EE5-4109-903C-1F5475CF77EC}"/>
              </a:ext>
            </a:extLst>
          </p:cNvPr>
          <p:cNvGrpSpPr/>
          <p:nvPr/>
        </p:nvGrpSpPr>
        <p:grpSpPr>
          <a:xfrm>
            <a:off x="494162" y="2482500"/>
            <a:ext cx="11203679" cy="3798000"/>
            <a:chOff x="457200" y="2482500"/>
            <a:chExt cx="11203679" cy="3798000"/>
          </a:xfrm>
        </p:grpSpPr>
        <p:pic>
          <p:nvPicPr>
            <p:cNvPr id="5" name="Picture 4" descr="Graphical user interface, application&#10;&#10;Description automatically generated">
              <a:extLst>
                <a:ext uri="{FF2B5EF4-FFF2-40B4-BE49-F238E27FC236}">
                  <a16:creationId xmlns:a16="http://schemas.microsoft.com/office/drawing/2014/main" id="{20284377-0163-4FB4-BAF2-84DB80F0B3A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57200" y="2482500"/>
              <a:ext cx="1754879" cy="3798000"/>
            </a:xfrm>
            <a:prstGeom prst="roundRect">
              <a:avLst>
                <a:gd name="adj" fmla="val 8594"/>
              </a:avLst>
            </a:prstGeom>
            <a:solidFill>
              <a:srgbClr val="FFFFFF">
                <a:shade val="85000"/>
              </a:srgbClr>
            </a:solidFill>
            <a:ln>
              <a:noFill/>
            </a:ln>
            <a:effectLst/>
          </p:spPr>
        </p:pic>
        <p:pic>
          <p:nvPicPr>
            <p:cNvPr id="7" name="Picture 6" descr="Graphical user interface, application&#10;&#10;Description automatically generated">
              <a:extLst>
                <a:ext uri="{FF2B5EF4-FFF2-40B4-BE49-F238E27FC236}">
                  <a16:creationId xmlns:a16="http://schemas.microsoft.com/office/drawing/2014/main" id="{2CE5365E-E2BA-4894-BE5A-66BEE0FC7F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46960" y="2482500"/>
              <a:ext cx="1754879" cy="3798000"/>
            </a:xfrm>
            <a:prstGeom prst="roundRect">
              <a:avLst>
                <a:gd name="adj" fmla="val 8594"/>
              </a:avLst>
            </a:prstGeom>
            <a:solidFill>
              <a:srgbClr val="FFFFFF">
                <a:shade val="85000"/>
              </a:srgbClr>
            </a:solidFill>
            <a:ln>
              <a:noFill/>
            </a:ln>
            <a:effectLst/>
          </p:spPr>
        </p:pic>
        <p:pic>
          <p:nvPicPr>
            <p:cNvPr id="9" name="Picture 8" descr="Graphical user interface, text, application&#10;&#10;Description automatically generated">
              <a:extLst>
                <a:ext uri="{FF2B5EF4-FFF2-40B4-BE49-F238E27FC236}">
                  <a16:creationId xmlns:a16="http://schemas.microsoft.com/office/drawing/2014/main" id="{F5926FEA-8A63-4F39-B017-F78CF4784E3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36720" y="2482500"/>
              <a:ext cx="1754879" cy="3798000"/>
            </a:xfrm>
            <a:prstGeom prst="roundRect">
              <a:avLst>
                <a:gd name="adj" fmla="val 8594"/>
              </a:avLst>
            </a:prstGeom>
            <a:solidFill>
              <a:srgbClr val="FFFFFF">
                <a:shade val="85000"/>
              </a:srgbClr>
            </a:solidFill>
            <a:ln>
              <a:noFill/>
            </a:ln>
            <a:effectLst/>
          </p:spPr>
        </p:pic>
        <p:pic>
          <p:nvPicPr>
            <p:cNvPr id="11" name="Picture 10" descr="Diagram&#10;&#10;Description automatically generated">
              <a:extLst>
                <a:ext uri="{FF2B5EF4-FFF2-40B4-BE49-F238E27FC236}">
                  <a16:creationId xmlns:a16="http://schemas.microsoft.com/office/drawing/2014/main" id="{2AC207AA-BBC7-4A61-AC7D-4072F4C922A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126480" y="2482500"/>
              <a:ext cx="1754879" cy="3798000"/>
            </a:xfrm>
            <a:prstGeom prst="roundRect">
              <a:avLst>
                <a:gd name="adj" fmla="val 8594"/>
              </a:avLst>
            </a:prstGeom>
            <a:solidFill>
              <a:srgbClr val="FFFFFF">
                <a:shade val="85000"/>
              </a:srgbClr>
            </a:solidFill>
            <a:ln>
              <a:noFill/>
            </a:ln>
            <a:effectLst/>
          </p:spPr>
        </p:pic>
        <p:pic>
          <p:nvPicPr>
            <p:cNvPr id="13" name="Picture 12" descr="Diagram&#10;&#10;Description automatically generated">
              <a:extLst>
                <a:ext uri="{FF2B5EF4-FFF2-40B4-BE49-F238E27FC236}">
                  <a16:creationId xmlns:a16="http://schemas.microsoft.com/office/drawing/2014/main" id="{EECD6206-F7C5-4A85-BE76-3EE51C345A1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016240" y="2482500"/>
              <a:ext cx="1754879" cy="3798000"/>
            </a:xfrm>
            <a:prstGeom prst="roundRect">
              <a:avLst>
                <a:gd name="adj" fmla="val 8594"/>
              </a:avLst>
            </a:prstGeom>
            <a:solidFill>
              <a:srgbClr val="FFFFFF">
                <a:shade val="85000"/>
              </a:srgbClr>
            </a:solidFill>
            <a:ln>
              <a:noFill/>
            </a:ln>
            <a:effectLst/>
          </p:spPr>
        </p:pic>
        <p:pic>
          <p:nvPicPr>
            <p:cNvPr id="15" name="Picture 14" descr="Graphical user interface, application&#10;&#10;Description automatically generated">
              <a:extLst>
                <a:ext uri="{FF2B5EF4-FFF2-40B4-BE49-F238E27FC236}">
                  <a16:creationId xmlns:a16="http://schemas.microsoft.com/office/drawing/2014/main" id="{63FD3F9D-DE3A-4141-B032-7429B63B296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906000" y="2482500"/>
              <a:ext cx="1754879" cy="3798000"/>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208874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floor, kitchen, wall&#10;&#10;Description automatically generated">
            <a:extLst>
              <a:ext uri="{FF2B5EF4-FFF2-40B4-BE49-F238E27FC236}">
                <a16:creationId xmlns:a16="http://schemas.microsoft.com/office/drawing/2014/main" id="{F4A17402-F696-46AA-A640-1FC04AFD4ED2}"/>
              </a:ext>
            </a:extLst>
          </p:cNvPr>
          <p:cNvPicPr>
            <a:picLocks noChangeAspect="1"/>
          </p:cNvPicPr>
          <p:nvPr/>
        </p:nvPicPr>
        <p:blipFill rotWithShape="1">
          <a:blip r:embed="rId2">
            <a:extLst>
              <a:ext uri="{28A0092B-C50C-407E-A947-70E740481C1C}">
                <a14:useLocalDpi xmlns:a14="http://schemas.microsoft.com/office/drawing/2010/main" val="0"/>
              </a:ext>
            </a:extLst>
          </a:blip>
          <a:srcRect t="6577"/>
          <a:stretch/>
        </p:blipFill>
        <p:spPr>
          <a:xfrm>
            <a:off x="0" y="-1"/>
            <a:ext cx="12192000" cy="6864533"/>
          </a:xfrm>
          <a:prstGeom prst="rect">
            <a:avLst/>
          </a:prstGeom>
        </p:spPr>
      </p:pic>
      <p:sp>
        <p:nvSpPr>
          <p:cNvPr id="13" name="Rectangle 12">
            <a:extLst>
              <a:ext uri="{FF2B5EF4-FFF2-40B4-BE49-F238E27FC236}">
                <a16:creationId xmlns:a16="http://schemas.microsoft.com/office/drawing/2014/main" id="{65B01855-045E-4EBA-9F31-B6F53E9E3A67}"/>
              </a:ext>
            </a:extLst>
          </p:cNvPr>
          <p:cNvSpPr/>
          <p:nvPr/>
        </p:nvSpPr>
        <p:spPr>
          <a:xfrm>
            <a:off x="8221155" y="3409406"/>
            <a:ext cx="3523766" cy="3448594"/>
          </a:xfrm>
          <a:prstGeom prst="rect">
            <a:avLst/>
          </a:prstGeom>
          <a:solidFill>
            <a:srgbClr val="44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51A3E-E9F9-46C6-88FB-CED14C7E184B}"/>
              </a:ext>
            </a:extLst>
          </p:cNvPr>
          <p:cNvSpPr>
            <a:spLocks noGrp="1"/>
          </p:cNvSpPr>
          <p:nvPr>
            <p:ph type="title"/>
          </p:nvPr>
        </p:nvSpPr>
        <p:spPr>
          <a:xfrm>
            <a:off x="8611439" y="3669778"/>
            <a:ext cx="2743200" cy="907693"/>
          </a:xfrm>
        </p:spPr>
        <p:txBody>
          <a:bodyPr>
            <a:normAutofit/>
          </a:bodyPr>
          <a:lstStyle/>
          <a:p>
            <a:r>
              <a:rPr lang="en-US" dirty="0">
                <a:solidFill>
                  <a:schemeClr val="bg1"/>
                </a:solidFill>
                <a:latin typeface="Gotham Black" panose="02000604040000020004" pitchFamily="50" charset="0"/>
              </a:rPr>
              <a:t>Helpful Hint</a:t>
            </a:r>
          </a:p>
        </p:txBody>
      </p:sp>
      <p:sp>
        <p:nvSpPr>
          <p:cNvPr id="3" name="Text Placeholder 2">
            <a:extLst>
              <a:ext uri="{FF2B5EF4-FFF2-40B4-BE49-F238E27FC236}">
                <a16:creationId xmlns:a16="http://schemas.microsoft.com/office/drawing/2014/main" id="{B35522B1-AB0A-4E0A-9674-27099D3540AB}"/>
              </a:ext>
            </a:extLst>
          </p:cNvPr>
          <p:cNvSpPr>
            <a:spLocks noGrp="1"/>
          </p:cNvSpPr>
          <p:nvPr>
            <p:ph type="body" sz="quarter" idx="12"/>
          </p:nvPr>
        </p:nvSpPr>
        <p:spPr>
          <a:xfrm>
            <a:off x="8611438" y="4431778"/>
            <a:ext cx="2895601" cy="1907179"/>
          </a:xfrm>
        </p:spPr>
        <p:txBody>
          <a:bodyPr/>
          <a:lstStyle/>
          <a:p>
            <a:pPr defTabSz="457200">
              <a:lnSpc>
                <a:spcPct val="100000"/>
              </a:lnSpc>
            </a:pPr>
            <a:r>
              <a:rPr lang="en-US" sz="1800" dirty="0">
                <a:solidFill>
                  <a:schemeClr val="bg1"/>
                </a:solidFill>
                <a:latin typeface="Gotham Book" panose="02000604040000020004" pitchFamily="50" charset="0"/>
                <a:cs typeface="+mn-cs"/>
              </a:rPr>
              <a:t>Downloading the app in the laundry room connects to your location quicker which allows the app to run more effectively.</a:t>
            </a:r>
          </a:p>
        </p:txBody>
      </p:sp>
      <p:grpSp>
        <p:nvGrpSpPr>
          <p:cNvPr id="12" name="Group 11">
            <a:extLst>
              <a:ext uri="{FF2B5EF4-FFF2-40B4-BE49-F238E27FC236}">
                <a16:creationId xmlns:a16="http://schemas.microsoft.com/office/drawing/2014/main" id="{225F5B07-0A36-47BD-A496-992F505B27F5}"/>
              </a:ext>
            </a:extLst>
          </p:cNvPr>
          <p:cNvGrpSpPr/>
          <p:nvPr/>
        </p:nvGrpSpPr>
        <p:grpSpPr>
          <a:xfrm>
            <a:off x="2591639" y="4354"/>
            <a:ext cx="4875961" cy="6858000"/>
            <a:chOff x="3105215" y="4354"/>
            <a:chExt cx="4875961" cy="6858000"/>
          </a:xfrm>
        </p:grpSpPr>
        <p:sp>
          <p:nvSpPr>
            <p:cNvPr id="11" name="Rectangle 10">
              <a:extLst>
                <a:ext uri="{FF2B5EF4-FFF2-40B4-BE49-F238E27FC236}">
                  <a16:creationId xmlns:a16="http://schemas.microsoft.com/office/drawing/2014/main" id="{E43AFA87-F2F4-4612-9C80-61657A5386DE}"/>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278A8F5-EE0A-457C-A75A-3CDC5AD58B0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8901"/>
            <a:stretch/>
          </p:blipFill>
          <p:spPr>
            <a:xfrm>
              <a:off x="3105215" y="4354"/>
              <a:ext cx="4875961" cy="6858000"/>
            </a:xfrm>
            <a:prstGeom prst="rect">
              <a:avLst/>
            </a:prstGeom>
          </p:spPr>
        </p:pic>
      </p:grpSp>
      <p:pic>
        <p:nvPicPr>
          <p:cNvPr id="8" name="Picture 7" descr="A picture containing logo&#10;&#10;Description automatically generated">
            <a:extLst>
              <a:ext uri="{FF2B5EF4-FFF2-40B4-BE49-F238E27FC236}">
                <a16:creationId xmlns:a16="http://schemas.microsoft.com/office/drawing/2014/main" id="{D177595F-28B7-4D52-BFFE-1B269CD838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91634" y="2195513"/>
            <a:ext cx="1233487" cy="123348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72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B375-351B-4861-9297-E2ADF848C159}"/>
              </a:ext>
            </a:extLst>
          </p:cNvPr>
          <p:cNvSpPr>
            <a:spLocks noGrp="1"/>
          </p:cNvSpPr>
          <p:nvPr>
            <p:ph type="title"/>
          </p:nvPr>
        </p:nvSpPr>
        <p:spPr>
          <a:xfrm>
            <a:off x="914400" y="813594"/>
            <a:ext cx="11191164" cy="907693"/>
          </a:xfrm>
        </p:spPr>
        <p:txBody>
          <a:bodyPr/>
          <a:lstStyle/>
          <a:p>
            <a:r>
              <a:rPr lang="en-US" dirty="0">
                <a:latin typeface="Gotham Black" panose="02000604040000020004" pitchFamily="50" charset="0"/>
              </a:rPr>
              <a:t>Your Laundry Program</a:t>
            </a:r>
          </a:p>
        </p:txBody>
      </p:sp>
      <p:sp>
        <p:nvSpPr>
          <p:cNvPr id="3" name="Text Placeholder 2">
            <a:extLst>
              <a:ext uri="{FF2B5EF4-FFF2-40B4-BE49-F238E27FC236}">
                <a16:creationId xmlns:a16="http://schemas.microsoft.com/office/drawing/2014/main" id="{E3746B6D-6893-4912-977D-AFB1470728BD}"/>
              </a:ext>
            </a:extLst>
          </p:cNvPr>
          <p:cNvSpPr>
            <a:spLocks noGrp="1"/>
          </p:cNvSpPr>
          <p:nvPr>
            <p:ph type="body" sz="quarter" idx="12"/>
          </p:nvPr>
        </p:nvSpPr>
        <p:spPr>
          <a:xfrm>
            <a:off x="914399" y="1721287"/>
            <a:ext cx="11191165" cy="3973457"/>
          </a:xfrm>
        </p:spPr>
        <p:txBody>
          <a:bodyPr>
            <a:normAutofit/>
          </a:bodyPr>
          <a:lstStyle/>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Easy Wash </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Simple Dry</a:t>
            </a:r>
          </a:p>
          <a:p>
            <a:pPr marL="396875" lvl="1" indent="-342900">
              <a:buClr>
                <a:srgbClr val="0076BF"/>
              </a:buClr>
              <a:buSzPct val="95000"/>
            </a:pPr>
            <a:r>
              <a:rPr lang="en-US" altLang="en-US" sz="2000" dirty="0" err="1">
                <a:latin typeface="Gotham Book" panose="02000604040000020004" pitchFamily="50" charset="0"/>
                <a:cs typeface="Calibri" panose="020F0502020204030204" pitchFamily="34" charset="0"/>
              </a:rPr>
              <a:t>CSCPay</a:t>
            </a:r>
            <a:r>
              <a:rPr lang="en-US" altLang="en-US" sz="2000" dirty="0">
                <a:latin typeface="Gotham Book" panose="02000604040000020004" pitchFamily="50" charset="0"/>
                <a:cs typeface="Calibri" panose="020F0502020204030204" pitchFamily="34" charset="0"/>
              </a:rPr>
              <a:t> Mobile</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Requesting Service</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Fun Activities and Education</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Connect with Us</a:t>
            </a:r>
          </a:p>
          <a:p>
            <a:endParaRPr lang="en-US" dirty="0">
              <a:latin typeface="Gotham Book" panose="02000604040000020004" pitchFamily="50" charset="0"/>
            </a:endParaRPr>
          </a:p>
        </p:txBody>
      </p:sp>
    </p:spTree>
    <p:extLst>
      <p:ext uri="{BB962C8B-B14F-4D97-AF65-F5344CB8AC3E}">
        <p14:creationId xmlns:p14="http://schemas.microsoft.com/office/powerpoint/2010/main" val="1747512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5DBE-5B4B-4DC1-93AA-1F646D5AADFD}"/>
              </a:ext>
            </a:extLst>
          </p:cNvPr>
          <p:cNvSpPr>
            <a:spLocks noGrp="1"/>
          </p:cNvSpPr>
          <p:nvPr>
            <p:ph type="title"/>
          </p:nvPr>
        </p:nvSpPr>
        <p:spPr>
          <a:xfrm>
            <a:off x="787070" y="875006"/>
            <a:ext cx="11191164" cy="907693"/>
          </a:xfrm>
        </p:spPr>
        <p:txBody>
          <a:bodyPr/>
          <a:lstStyle/>
          <a:p>
            <a:r>
              <a:rPr lang="en-US" dirty="0">
                <a:solidFill>
                  <a:srgbClr val="26AAE1"/>
                </a:solidFill>
                <a:latin typeface="Gotham Black" panose="02000604040000020004" pitchFamily="50" charset="0"/>
              </a:rPr>
              <a:t>Let’s get started!</a:t>
            </a:r>
          </a:p>
        </p:txBody>
      </p:sp>
      <p:pic>
        <p:nvPicPr>
          <p:cNvPr id="4" name="Picture 3">
            <a:extLst>
              <a:ext uri="{FF2B5EF4-FFF2-40B4-BE49-F238E27FC236}">
                <a16:creationId xmlns:a16="http://schemas.microsoft.com/office/drawing/2014/main" id="{49D60770-30D4-482D-BD13-E5CC78BC0590}"/>
              </a:ext>
            </a:extLst>
          </p:cNvPr>
          <p:cNvPicPr>
            <a:picLocks noChangeAspect="1"/>
          </p:cNvPicPr>
          <p:nvPr/>
        </p:nvPicPr>
        <p:blipFill rotWithShape="1">
          <a:blip r:embed="rId2"/>
          <a:srcRect b="23436"/>
          <a:stretch/>
        </p:blipFill>
        <p:spPr>
          <a:xfrm>
            <a:off x="9327220" y="1018463"/>
            <a:ext cx="2076683" cy="2057623"/>
          </a:xfrm>
          <a:prstGeom prst="rect">
            <a:avLst/>
          </a:prstGeom>
        </p:spPr>
      </p:pic>
      <p:grpSp>
        <p:nvGrpSpPr>
          <p:cNvPr id="23" name="Group 22">
            <a:extLst>
              <a:ext uri="{FF2B5EF4-FFF2-40B4-BE49-F238E27FC236}">
                <a16:creationId xmlns:a16="http://schemas.microsoft.com/office/drawing/2014/main" id="{BE842D5A-855A-4685-A55E-1BE352E329F5}"/>
              </a:ext>
            </a:extLst>
          </p:cNvPr>
          <p:cNvGrpSpPr/>
          <p:nvPr/>
        </p:nvGrpSpPr>
        <p:grpSpPr>
          <a:xfrm>
            <a:off x="3584622" y="-202111"/>
            <a:ext cx="5022755" cy="7064465"/>
            <a:chOff x="2728379" y="4354"/>
            <a:chExt cx="4875961" cy="6858000"/>
          </a:xfrm>
        </p:grpSpPr>
        <p:grpSp>
          <p:nvGrpSpPr>
            <p:cNvPr id="5" name="Group 4">
              <a:extLst>
                <a:ext uri="{FF2B5EF4-FFF2-40B4-BE49-F238E27FC236}">
                  <a16:creationId xmlns:a16="http://schemas.microsoft.com/office/drawing/2014/main" id="{ED35FC40-4C9D-4112-A94E-0BEB78DF8A9C}"/>
                </a:ext>
              </a:extLst>
            </p:cNvPr>
            <p:cNvGrpSpPr/>
            <p:nvPr/>
          </p:nvGrpSpPr>
          <p:grpSpPr>
            <a:xfrm>
              <a:off x="2728379" y="4354"/>
              <a:ext cx="4875961" cy="6858000"/>
              <a:chOff x="3105215" y="4354"/>
              <a:chExt cx="4875961" cy="6858000"/>
            </a:xfrm>
          </p:grpSpPr>
          <p:sp>
            <p:nvSpPr>
              <p:cNvPr id="6" name="Rectangle 5">
                <a:extLst>
                  <a:ext uri="{FF2B5EF4-FFF2-40B4-BE49-F238E27FC236}">
                    <a16:creationId xmlns:a16="http://schemas.microsoft.com/office/drawing/2014/main" id="{818C4CEE-857F-49A8-8162-678F9C7D91B8}"/>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A796BE-E840-4936-B328-C0ACCE3ED7C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8901"/>
              <a:stretch/>
            </p:blipFill>
            <p:spPr>
              <a:xfrm>
                <a:off x="3105215" y="4354"/>
                <a:ext cx="4875961" cy="6858000"/>
              </a:xfrm>
              <a:prstGeom prst="rect">
                <a:avLst/>
              </a:prstGeom>
            </p:spPr>
          </p:pic>
        </p:grpSp>
        <p:pic>
          <p:nvPicPr>
            <p:cNvPr id="8" name="Picture 7" descr="A picture containing logo&#10;&#10;Description automatically generated">
              <a:extLst>
                <a:ext uri="{FF2B5EF4-FFF2-40B4-BE49-F238E27FC236}">
                  <a16:creationId xmlns:a16="http://schemas.microsoft.com/office/drawing/2014/main" id="{4106C668-1285-45BA-83C2-21F838AC289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40635" y="2230307"/>
              <a:ext cx="1233487" cy="1233487"/>
            </a:xfrm>
            <a:prstGeom prst="roundRect">
              <a:avLst>
                <a:gd name="adj" fmla="val 8594"/>
              </a:avLst>
            </a:prstGeom>
            <a:solidFill>
              <a:srgbClr val="FFFFFF">
                <a:shade val="85000"/>
              </a:srgbClr>
            </a:solidFill>
            <a:ln>
              <a:noFill/>
            </a:ln>
            <a:effectLst/>
          </p:spPr>
        </p:pic>
      </p:grpSp>
      <p:pic>
        <p:nvPicPr>
          <p:cNvPr id="10" name="Picture 9" descr="A picture containing text, sign, screenshot&#10;&#10;Description automatically generated">
            <a:extLst>
              <a:ext uri="{FF2B5EF4-FFF2-40B4-BE49-F238E27FC236}">
                <a16:creationId xmlns:a16="http://schemas.microsoft.com/office/drawing/2014/main" id="{DBC255DB-2CDD-43FE-9A0E-2B231A41F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228" y="3551790"/>
            <a:ext cx="2114667" cy="1367484"/>
          </a:xfrm>
          <a:prstGeom prst="rect">
            <a:avLst/>
          </a:prstGeom>
        </p:spPr>
      </p:pic>
      <p:grpSp>
        <p:nvGrpSpPr>
          <p:cNvPr id="27" name="Group 26">
            <a:extLst>
              <a:ext uri="{FF2B5EF4-FFF2-40B4-BE49-F238E27FC236}">
                <a16:creationId xmlns:a16="http://schemas.microsoft.com/office/drawing/2014/main" id="{0E045E4C-A061-467A-B183-C1AE895ACAE4}"/>
              </a:ext>
            </a:extLst>
          </p:cNvPr>
          <p:cNvGrpSpPr/>
          <p:nvPr/>
        </p:nvGrpSpPr>
        <p:grpSpPr>
          <a:xfrm>
            <a:off x="850410" y="3013141"/>
            <a:ext cx="304800" cy="304800"/>
            <a:chOff x="850410" y="3056686"/>
            <a:chExt cx="304800" cy="304800"/>
          </a:xfrm>
        </p:grpSpPr>
        <p:sp>
          <p:nvSpPr>
            <p:cNvPr id="13" name="Oval 12">
              <a:extLst>
                <a:ext uri="{FF2B5EF4-FFF2-40B4-BE49-F238E27FC236}">
                  <a16:creationId xmlns:a16="http://schemas.microsoft.com/office/drawing/2014/main" id="{5ADEB646-CD19-4914-BF03-48BC8B380A4E}"/>
                </a:ext>
              </a:extLst>
            </p:cNvPr>
            <p:cNvSpPr/>
            <p:nvPr/>
          </p:nvSpPr>
          <p:spPr>
            <a:xfrm>
              <a:off x="850410" y="3056686"/>
              <a:ext cx="304800" cy="304800"/>
            </a:xfrm>
            <a:prstGeom prst="ellipse">
              <a:avLst/>
            </a:prstGeom>
            <a:solidFill>
              <a:srgbClr val="64B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heckmark">
              <a:extLst>
                <a:ext uri="{FF2B5EF4-FFF2-40B4-BE49-F238E27FC236}">
                  <a16:creationId xmlns:a16="http://schemas.microsoft.com/office/drawing/2014/main" id="{8ED19908-CAA8-4731-8E76-5418F5BF4918}"/>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1370" y="3119631"/>
              <a:ext cx="182880" cy="182880"/>
            </a:xfrm>
            <a:prstGeom prst="rect">
              <a:avLst/>
            </a:prstGeom>
          </p:spPr>
        </p:pic>
      </p:grpSp>
      <p:grpSp>
        <p:nvGrpSpPr>
          <p:cNvPr id="26" name="Group 25">
            <a:extLst>
              <a:ext uri="{FF2B5EF4-FFF2-40B4-BE49-F238E27FC236}">
                <a16:creationId xmlns:a16="http://schemas.microsoft.com/office/drawing/2014/main" id="{302B20A7-2096-46F8-AB93-95B4FF332609}"/>
              </a:ext>
            </a:extLst>
          </p:cNvPr>
          <p:cNvGrpSpPr/>
          <p:nvPr/>
        </p:nvGrpSpPr>
        <p:grpSpPr>
          <a:xfrm>
            <a:off x="850410" y="3644951"/>
            <a:ext cx="304800" cy="304800"/>
            <a:chOff x="850410" y="3723904"/>
            <a:chExt cx="304800" cy="304800"/>
          </a:xfrm>
        </p:grpSpPr>
        <p:sp>
          <p:nvSpPr>
            <p:cNvPr id="16" name="Oval 15">
              <a:extLst>
                <a:ext uri="{FF2B5EF4-FFF2-40B4-BE49-F238E27FC236}">
                  <a16:creationId xmlns:a16="http://schemas.microsoft.com/office/drawing/2014/main" id="{8B5E8E04-5427-49CF-B490-3F417DC4556F}"/>
                </a:ext>
              </a:extLst>
            </p:cNvPr>
            <p:cNvSpPr/>
            <p:nvPr/>
          </p:nvSpPr>
          <p:spPr>
            <a:xfrm>
              <a:off x="850410" y="3723904"/>
              <a:ext cx="304800" cy="304800"/>
            </a:xfrm>
            <a:prstGeom prst="ellipse">
              <a:avLst/>
            </a:prstGeom>
            <a:solidFill>
              <a:srgbClr val="64B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heckmark">
              <a:extLst>
                <a:ext uri="{FF2B5EF4-FFF2-40B4-BE49-F238E27FC236}">
                  <a16:creationId xmlns:a16="http://schemas.microsoft.com/office/drawing/2014/main" id="{B7AB5F3B-FE80-4936-B9B5-2F2C085BB8C5}"/>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1370" y="3786849"/>
              <a:ext cx="182880" cy="182880"/>
            </a:xfrm>
            <a:prstGeom prst="rect">
              <a:avLst/>
            </a:prstGeom>
          </p:spPr>
        </p:pic>
      </p:grpSp>
      <p:sp>
        <p:nvSpPr>
          <p:cNvPr id="21" name="TextBox 20">
            <a:extLst>
              <a:ext uri="{FF2B5EF4-FFF2-40B4-BE49-F238E27FC236}">
                <a16:creationId xmlns:a16="http://schemas.microsoft.com/office/drawing/2014/main" id="{57AF063C-B61D-4DD4-8079-F0C8C2EDF0BE}"/>
              </a:ext>
            </a:extLst>
          </p:cNvPr>
          <p:cNvSpPr txBox="1"/>
          <p:nvPr/>
        </p:nvSpPr>
        <p:spPr>
          <a:xfrm>
            <a:off x="1181416" y="2795662"/>
            <a:ext cx="3816683" cy="1194173"/>
          </a:xfrm>
          <a:prstGeom prst="rect">
            <a:avLst/>
          </a:prstGeom>
          <a:noFill/>
        </p:spPr>
        <p:txBody>
          <a:bodyPr wrap="square" rtlCol="0">
            <a:spAutoFit/>
          </a:bodyPr>
          <a:lstStyle/>
          <a:p>
            <a:pPr>
              <a:lnSpc>
                <a:spcPct val="200000"/>
              </a:lnSpc>
              <a:spcAft>
                <a:spcPts val="600"/>
              </a:spcAft>
            </a:pPr>
            <a:r>
              <a:rPr lang="en-US" dirty="0">
                <a:latin typeface="Gotham Book" panose="02000604040000020004" pitchFamily="50" charset="0"/>
              </a:rPr>
              <a:t>Know when laundry is done.</a:t>
            </a:r>
          </a:p>
          <a:p>
            <a:pPr>
              <a:lnSpc>
                <a:spcPct val="200000"/>
              </a:lnSpc>
              <a:spcAft>
                <a:spcPts val="600"/>
              </a:spcAft>
            </a:pPr>
            <a:r>
              <a:rPr lang="en-US" dirty="0">
                <a:latin typeface="Gotham Book" panose="02000604040000020004" pitchFamily="50" charset="0"/>
              </a:rPr>
              <a:t>No need to carry cards.</a:t>
            </a:r>
          </a:p>
        </p:txBody>
      </p:sp>
      <p:sp>
        <p:nvSpPr>
          <p:cNvPr id="22" name="Rectangle 21">
            <a:extLst>
              <a:ext uri="{FF2B5EF4-FFF2-40B4-BE49-F238E27FC236}">
                <a16:creationId xmlns:a16="http://schemas.microsoft.com/office/drawing/2014/main" id="{910742BA-6A45-41A2-82F4-BDE0080676A9}"/>
              </a:ext>
            </a:extLst>
          </p:cNvPr>
          <p:cNvSpPr/>
          <p:nvPr/>
        </p:nvSpPr>
        <p:spPr>
          <a:xfrm>
            <a:off x="788097" y="1683972"/>
            <a:ext cx="4317303" cy="1015663"/>
          </a:xfrm>
          <a:prstGeom prst="rect">
            <a:avLst/>
          </a:prstGeom>
        </p:spPr>
        <p:txBody>
          <a:bodyPr wrap="square">
            <a:spAutoFit/>
          </a:bodyPr>
          <a:lstStyle/>
          <a:p>
            <a:pPr>
              <a:spcAft>
                <a:spcPts val="600"/>
              </a:spcAft>
            </a:pPr>
            <a:r>
              <a:rPr lang="en-US" sz="2000" dirty="0">
                <a:latin typeface="Gotham Book" panose="02000604040000020004" pitchFamily="50" charset="0"/>
              </a:rPr>
              <a:t>Scan the QR Code on the </a:t>
            </a:r>
            <a:br>
              <a:rPr lang="en-US" sz="2000" dirty="0">
                <a:latin typeface="Gotham Book" panose="02000604040000020004" pitchFamily="50" charset="0"/>
              </a:rPr>
            </a:br>
            <a:r>
              <a:rPr lang="en-US" sz="2000" dirty="0">
                <a:latin typeface="Gotham Book" panose="02000604040000020004" pitchFamily="50" charset="0"/>
              </a:rPr>
              <a:t>right and follow the link to </a:t>
            </a:r>
            <a:br>
              <a:rPr lang="en-US" sz="2000" dirty="0">
                <a:latin typeface="Gotham Book" panose="02000604040000020004" pitchFamily="50" charset="0"/>
              </a:rPr>
            </a:br>
            <a:r>
              <a:rPr lang="en-US" sz="2000" dirty="0">
                <a:latin typeface="Gotham Book" panose="02000604040000020004" pitchFamily="50" charset="0"/>
              </a:rPr>
              <a:t>download </a:t>
            </a:r>
            <a:r>
              <a:rPr lang="en-US" sz="2000" dirty="0" err="1">
                <a:latin typeface="Gotham Book" panose="02000604040000020004" pitchFamily="50" charset="0"/>
              </a:rPr>
              <a:t>CSCPay</a:t>
            </a:r>
            <a:r>
              <a:rPr lang="en-US" sz="2000" dirty="0">
                <a:latin typeface="Gotham Book" panose="02000604040000020004" pitchFamily="50" charset="0"/>
              </a:rPr>
              <a:t> today!</a:t>
            </a:r>
          </a:p>
        </p:txBody>
      </p:sp>
    </p:spTree>
    <p:extLst>
      <p:ext uri="{BB962C8B-B14F-4D97-AF65-F5344CB8AC3E}">
        <p14:creationId xmlns:p14="http://schemas.microsoft.com/office/powerpoint/2010/main" val="3266804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4325D9-1CD9-4700-9796-770B8D9B6ED3}"/>
              </a:ext>
            </a:extLst>
          </p:cNvPr>
          <p:cNvSpPr/>
          <p:nvPr/>
        </p:nvSpPr>
        <p:spPr>
          <a:xfrm>
            <a:off x="0" y="-14815"/>
            <a:ext cx="12192000" cy="2025815"/>
          </a:xfrm>
          <a:prstGeom prst="rect">
            <a:avLst/>
          </a:prstGeom>
          <a:solidFill>
            <a:srgbClr val="222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6" name="TextBox 5">
            <a:extLst>
              <a:ext uri="{FF2B5EF4-FFF2-40B4-BE49-F238E27FC236}">
                <a16:creationId xmlns:a16="http://schemas.microsoft.com/office/drawing/2014/main" id="{218FA0BF-75D7-4C4E-AFD7-F65151D454E2}"/>
              </a:ext>
            </a:extLst>
          </p:cNvPr>
          <p:cNvSpPr txBox="1">
            <a:spLocks noChangeArrowheads="1"/>
          </p:cNvSpPr>
          <p:nvPr/>
        </p:nvSpPr>
        <p:spPr bwMode="auto">
          <a:xfrm>
            <a:off x="4515822" y="2440855"/>
            <a:ext cx="258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2. Scan barcode </a:t>
            </a:r>
            <a:br>
              <a:rPr lang="en-US" altLang="en-US" sz="1400">
                <a:latin typeface="Gotham Bold" pitchFamily="2" charset="0"/>
              </a:rPr>
            </a:br>
            <a:r>
              <a:rPr lang="en-US" altLang="en-US" sz="1400">
                <a:latin typeface="Gotham" pitchFamily="50" charset="0"/>
              </a:rPr>
              <a:t>(located on license plate on the front of the machine).</a:t>
            </a:r>
          </a:p>
        </p:txBody>
      </p:sp>
      <p:sp>
        <p:nvSpPr>
          <p:cNvPr id="21514" name="TextBox 13">
            <a:extLst>
              <a:ext uri="{FF2B5EF4-FFF2-40B4-BE49-F238E27FC236}">
                <a16:creationId xmlns:a16="http://schemas.microsoft.com/office/drawing/2014/main" id="{4D0DC951-82C6-4DA8-AC50-547D9E8F0B75}"/>
              </a:ext>
            </a:extLst>
          </p:cNvPr>
          <p:cNvSpPr txBox="1">
            <a:spLocks noChangeArrowheads="1"/>
          </p:cNvSpPr>
          <p:nvPr/>
        </p:nvSpPr>
        <p:spPr bwMode="auto">
          <a:xfrm>
            <a:off x="1343397" y="2656298"/>
            <a:ext cx="233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dirty="0">
                <a:latin typeface="Gotham Bold" pitchFamily="2" charset="0"/>
              </a:rPr>
              <a:t>1. Download </a:t>
            </a:r>
            <a:r>
              <a:rPr lang="en-US" altLang="en-US" sz="1400" dirty="0">
                <a:latin typeface="Gotham" pitchFamily="50" charset="0"/>
              </a:rPr>
              <a:t>the </a:t>
            </a:r>
            <a:r>
              <a:rPr lang="en-US" altLang="en-US" sz="1400" dirty="0" err="1">
                <a:latin typeface="Gotham" pitchFamily="50" charset="0"/>
              </a:rPr>
              <a:t>CSCPay</a:t>
            </a:r>
            <a:r>
              <a:rPr lang="en-US" altLang="en-US" sz="1400" dirty="0">
                <a:latin typeface="Gotham" pitchFamily="50" charset="0"/>
              </a:rPr>
              <a:t> Mobile app on your smartphone.</a:t>
            </a:r>
          </a:p>
        </p:txBody>
      </p:sp>
      <p:sp>
        <p:nvSpPr>
          <p:cNvPr id="21511" name="TextBox 15">
            <a:extLst>
              <a:ext uri="{FF2B5EF4-FFF2-40B4-BE49-F238E27FC236}">
                <a16:creationId xmlns:a16="http://schemas.microsoft.com/office/drawing/2014/main" id="{2F302D58-1B52-4C80-B8B4-452E5111C705}"/>
              </a:ext>
            </a:extLst>
          </p:cNvPr>
          <p:cNvSpPr txBox="1">
            <a:spLocks noChangeArrowheads="1"/>
          </p:cNvSpPr>
          <p:nvPr/>
        </p:nvSpPr>
        <p:spPr bwMode="auto">
          <a:xfrm>
            <a:off x="7924800" y="2548629"/>
            <a:ext cx="2335213" cy="73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3. Select the problem </a:t>
            </a:r>
            <a:r>
              <a:rPr lang="en-US" altLang="en-US" sz="1400">
                <a:latin typeface="Gotham" pitchFamily="50" charset="0"/>
              </a:rPr>
              <a:t>from a dropdown list and hit submit. </a:t>
            </a:r>
          </a:p>
        </p:txBody>
      </p:sp>
      <p:sp>
        <p:nvSpPr>
          <p:cNvPr id="14" name="Title 1">
            <a:extLst>
              <a:ext uri="{FF2B5EF4-FFF2-40B4-BE49-F238E27FC236}">
                <a16:creationId xmlns:a16="http://schemas.microsoft.com/office/drawing/2014/main" id="{C691A137-F70B-473F-A6BF-3E2C32F3A3F4}"/>
              </a:ext>
            </a:extLst>
          </p:cNvPr>
          <p:cNvSpPr txBox="1">
            <a:spLocks/>
          </p:cNvSpPr>
          <p:nvPr/>
        </p:nvSpPr>
        <p:spPr>
          <a:xfrm>
            <a:off x="0" y="533400"/>
            <a:ext cx="12192000" cy="679450"/>
          </a:xfrm>
          <a:prstGeom prst="rect">
            <a:avLst/>
          </a:prstGeom>
        </p:spPr>
        <p:txBody>
          <a:bodyPr/>
          <a:lstStyle>
            <a:lvl1pPr algn="l" defTabSz="685800" rtl="0" eaLnBrk="0" fontAlgn="base" hangingPunct="0">
              <a:lnSpc>
                <a:spcPct val="90000"/>
              </a:lnSpc>
              <a:spcBef>
                <a:spcPct val="0"/>
              </a:spcBef>
              <a:spcAft>
                <a:spcPct val="0"/>
              </a:spcAft>
              <a:defRPr sz="2800" kern="1200">
                <a:solidFill>
                  <a:srgbClr val="002060"/>
                </a:solidFill>
                <a:latin typeface="Aharoni" panose="02010803020104030203" pitchFamily="2" charset="-79"/>
                <a:ea typeface="+mj-ea"/>
                <a:cs typeface="Aharoni" panose="02010803020104030203" pitchFamily="2" charset="-79"/>
              </a:defRPr>
            </a:lvl1pPr>
            <a:lvl2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2pPr>
            <a:lvl3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3pPr>
            <a:lvl4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4pPr>
            <a:lvl5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US" altLang="en-US" sz="4000" b="1" dirty="0">
                <a:solidFill>
                  <a:schemeClr val="bg1"/>
                </a:solidFill>
                <a:latin typeface="+mj-lt"/>
                <a:ea typeface="Batang" panose="02030600000101010101" pitchFamily="18" charset="-127"/>
              </a:rPr>
              <a:t>Use the app to request service</a:t>
            </a:r>
          </a:p>
          <a:p>
            <a:pPr algn="ctr" eaLnBrk="1" hangingPunct="1">
              <a:defRPr/>
            </a:pPr>
            <a:br>
              <a:rPr lang="en-US" altLang="en-US" sz="1100" dirty="0">
                <a:solidFill>
                  <a:schemeClr val="bg1"/>
                </a:solidFill>
                <a:latin typeface="+mj-lt"/>
                <a:ea typeface="Batang" panose="02030600000101010101" pitchFamily="18" charset="-127"/>
              </a:rPr>
            </a:br>
            <a:r>
              <a:rPr lang="en-US" altLang="en-US" sz="2400" dirty="0">
                <a:solidFill>
                  <a:schemeClr val="bg1"/>
                </a:solidFill>
                <a:latin typeface="+mj-lt"/>
                <a:ea typeface="Batang" panose="02030600000101010101" pitchFamily="18" charset="-127"/>
              </a:rPr>
              <a:t>Requesting service is easier than ever!</a:t>
            </a:r>
          </a:p>
        </p:txBody>
      </p:sp>
      <p:cxnSp>
        <p:nvCxnSpPr>
          <p:cNvPr id="6" name="Straight Connector 5">
            <a:extLst>
              <a:ext uri="{FF2B5EF4-FFF2-40B4-BE49-F238E27FC236}">
                <a16:creationId xmlns:a16="http://schemas.microsoft.com/office/drawing/2014/main" id="{48DA0934-7F15-D4A8-289E-53FCE871979B}"/>
              </a:ext>
            </a:extLst>
          </p:cNvPr>
          <p:cNvCxnSpPr/>
          <p:nvPr/>
        </p:nvCxnSpPr>
        <p:spPr>
          <a:xfrm>
            <a:off x="4191000" y="2499601"/>
            <a:ext cx="0" cy="8366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7AAE11F-77A4-286D-9F08-593C3A3DBBF1}"/>
              </a:ext>
            </a:extLst>
          </p:cNvPr>
          <p:cNvCxnSpPr/>
          <p:nvPr/>
        </p:nvCxnSpPr>
        <p:spPr>
          <a:xfrm>
            <a:off x="7413025" y="2499601"/>
            <a:ext cx="0" cy="83661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A5B3796-79A2-A4B5-C432-BC11A81ABA39}"/>
              </a:ext>
            </a:extLst>
          </p:cNvPr>
          <p:cNvSpPr/>
          <p:nvPr/>
        </p:nvSpPr>
        <p:spPr>
          <a:xfrm>
            <a:off x="8221155" y="4191000"/>
            <a:ext cx="3523766" cy="2667000"/>
          </a:xfrm>
          <a:prstGeom prst="rect">
            <a:avLst/>
          </a:prstGeom>
          <a:solidFill>
            <a:srgbClr val="64B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727990A-440E-2FDD-9059-E0A50DB689DD}"/>
              </a:ext>
            </a:extLst>
          </p:cNvPr>
          <p:cNvSpPr txBox="1">
            <a:spLocks/>
          </p:cNvSpPr>
          <p:nvPr/>
        </p:nvSpPr>
        <p:spPr>
          <a:xfrm>
            <a:off x="8611439" y="4407095"/>
            <a:ext cx="2743200" cy="907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spc="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bg1"/>
                </a:solidFill>
                <a:latin typeface="Gotham Black" panose="02000604040000020004" pitchFamily="50" charset="0"/>
              </a:rPr>
              <a:t>Helpful Hint</a:t>
            </a:r>
          </a:p>
        </p:txBody>
      </p:sp>
      <p:sp>
        <p:nvSpPr>
          <p:cNvPr id="12" name="Text Placeholder 2">
            <a:extLst>
              <a:ext uri="{FF2B5EF4-FFF2-40B4-BE49-F238E27FC236}">
                <a16:creationId xmlns:a16="http://schemas.microsoft.com/office/drawing/2014/main" id="{A687A97B-21D8-1CB5-4D47-20E746B1B992}"/>
              </a:ext>
            </a:extLst>
          </p:cNvPr>
          <p:cNvSpPr txBox="1">
            <a:spLocks/>
          </p:cNvSpPr>
          <p:nvPr/>
        </p:nvSpPr>
        <p:spPr>
          <a:xfrm>
            <a:off x="8611438" y="5169095"/>
            <a:ext cx="2895601" cy="1907179"/>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tabLst/>
              <a:defRPr sz="2000" b="0" i="0" kern="1200">
                <a:solidFill>
                  <a:srgbClr val="26AAE1"/>
                </a:solidFill>
                <a:latin typeface="Arial" panose="020B0604020202020204" pitchFamily="34" charset="0"/>
                <a:ea typeface="+mn-ea"/>
                <a:cs typeface="Arial" panose="020B0604020202020204" pitchFamily="34" charset="0"/>
              </a:defRPr>
            </a:lvl1pPr>
            <a:lvl2pPr marL="633413" indent="-173038"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2pPr>
            <a:lvl3pPr marL="920750" indent="-234950"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3pPr>
            <a:lvl4pPr marL="1090613"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4pPr>
            <a:lvl5pPr marL="1316038"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00000"/>
              </a:lnSpc>
            </a:pPr>
            <a:r>
              <a:rPr lang="en-US" sz="1600" dirty="0">
                <a:solidFill>
                  <a:schemeClr val="bg1"/>
                </a:solidFill>
                <a:latin typeface="Gotham Book" panose="02000604040000020004" pitchFamily="50" charset="0"/>
                <a:cs typeface="+mn-cs"/>
              </a:rPr>
              <a:t>Do not assume someone else has reported the issue. Report all issues using one of the methods listed above.  </a:t>
            </a:r>
          </a:p>
        </p:txBody>
      </p:sp>
      <p:pic>
        <p:nvPicPr>
          <p:cNvPr id="15" name="Picture 1">
            <a:extLst>
              <a:ext uri="{FF2B5EF4-FFF2-40B4-BE49-F238E27FC236}">
                <a16:creationId xmlns:a16="http://schemas.microsoft.com/office/drawing/2014/main" id="{ADD41E04-9E98-EA2D-1C44-D326C140C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396" y="4038600"/>
            <a:ext cx="34734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AA9740B5-4CFB-59F5-B599-29AD903EC44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546" y="5265738"/>
            <a:ext cx="762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a:extLst>
              <a:ext uri="{FF2B5EF4-FFF2-40B4-BE49-F238E27FC236}">
                <a16:creationId xmlns:a16="http://schemas.microsoft.com/office/drawing/2014/main" id="{03B0A9B7-4F2D-FED3-4F1D-4D10A661998A}"/>
              </a:ext>
            </a:extLst>
          </p:cNvPr>
          <p:cNvSpPr/>
          <p:nvPr/>
        </p:nvSpPr>
        <p:spPr>
          <a:xfrm>
            <a:off x="568834" y="5018088"/>
            <a:ext cx="990600" cy="990600"/>
          </a:xfrm>
          <a:prstGeom prst="ellipse">
            <a:avLst/>
          </a:prstGeom>
          <a:noFill/>
          <a:ln w="9525">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EC7CC"/>
              </a:solidFill>
            </a:endParaRPr>
          </a:p>
        </p:txBody>
      </p:sp>
      <p:cxnSp>
        <p:nvCxnSpPr>
          <p:cNvPr id="18" name="Straight Connector 17">
            <a:extLst>
              <a:ext uri="{FF2B5EF4-FFF2-40B4-BE49-F238E27FC236}">
                <a16:creationId xmlns:a16="http://schemas.microsoft.com/office/drawing/2014/main" id="{1ADA384E-7315-9346-AA31-ACA05A3C03A4}"/>
              </a:ext>
            </a:extLst>
          </p:cNvPr>
          <p:cNvCxnSpPr/>
          <p:nvPr/>
        </p:nvCxnSpPr>
        <p:spPr>
          <a:xfrm flipV="1">
            <a:off x="1559435" y="4267200"/>
            <a:ext cx="3036887" cy="1181100"/>
          </a:xfrm>
          <a:prstGeom prst="line">
            <a:avLst/>
          </a:prstGeom>
          <a:ln w="9525">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3481EDC-88C2-D37F-AA37-5A88DF5E2E83}"/>
              </a:ext>
            </a:extLst>
          </p:cNvPr>
          <p:cNvGrpSpPr/>
          <p:nvPr/>
        </p:nvGrpSpPr>
        <p:grpSpPr>
          <a:xfrm>
            <a:off x="4509235" y="3950272"/>
            <a:ext cx="2958364" cy="1810766"/>
            <a:chOff x="6324600" y="3429000"/>
            <a:chExt cx="3810000" cy="2332038"/>
          </a:xfrm>
        </p:grpSpPr>
        <p:sp>
          <p:nvSpPr>
            <p:cNvPr id="20" name="Rectangle: Rounded Corners 19">
              <a:extLst>
                <a:ext uri="{FF2B5EF4-FFF2-40B4-BE49-F238E27FC236}">
                  <a16:creationId xmlns:a16="http://schemas.microsoft.com/office/drawing/2014/main" id="{316D253A-C792-D2CD-B573-9B493F1DE7B1}"/>
                </a:ext>
              </a:extLst>
            </p:cNvPr>
            <p:cNvSpPr/>
            <p:nvPr/>
          </p:nvSpPr>
          <p:spPr>
            <a:xfrm>
              <a:off x="6324600" y="3429000"/>
              <a:ext cx="3810000" cy="2332038"/>
            </a:xfrm>
            <a:prstGeom prst="roundRect">
              <a:avLst/>
            </a:prstGeom>
            <a:solidFill>
              <a:schemeClr val="bg1"/>
            </a:solidFill>
            <a:ln>
              <a:solidFill>
                <a:srgbClr val="222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D5E88E38-DD7A-72BA-30CB-035EFC0FA15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167" t="6409" r="4470" b="7076"/>
            <a:stretch/>
          </p:blipFill>
          <p:spPr bwMode="auto">
            <a:xfrm>
              <a:off x="6548438" y="3566319"/>
              <a:ext cx="33416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52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A6C4E-4355-12C3-751E-D32E9D6F9E95}"/>
              </a:ext>
            </a:extLst>
          </p:cNvPr>
          <p:cNvSpPr txBox="1"/>
          <p:nvPr/>
        </p:nvSpPr>
        <p:spPr>
          <a:xfrm>
            <a:off x="505974" y="5591175"/>
            <a:ext cx="11705076" cy="677108"/>
          </a:xfrm>
          <a:prstGeom prst="rect">
            <a:avLst/>
          </a:prstGeom>
          <a:noFill/>
        </p:spPr>
        <p:txBody>
          <a:bodyPr wrap="square">
            <a:spAutoFit/>
          </a:bodyPr>
          <a:lstStyle/>
          <a:p>
            <a:r>
              <a:rPr lang="en-US" sz="2000" b="1" dirty="0">
                <a:solidFill>
                  <a:srgbClr val="00305E"/>
                </a:solidFill>
              </a:rPr>
              <a:t>CSC Academic Website</a:t>
            </a:r>
          </a:p>
          <a:p>
            <a:r>
              <a:rPr lang="en-US" dirty="0">
                <a:hlinkClick r:id="rId2"/>
              </a:rPr>
              <a:t>https://www.cscswacademic.com/campus-resources/campus-resources-for-students/</a:t>
            </a:r>
            <a:endParaRPr lang="en-US" dirty="0"/>
          </a:p>
        </p:txBody>
      </p:sp>
      <p:pic>
        <p:nvPicPr>
          <p:cNvPr id="5" name="Picture 4">
            <a:extLst>
              <a:ext uri="{FF2B5EF4-FFF2-40B4-BE49-F238E27FC236}">
                <a16:creationId xmlns:a16="http://schemas.microsoft.com/office/drawing/2014/main" id="{3C578A9E-8B0C-893E-9349-1ACCDD3974F8}"/>
              </a:ext>
            </a:extLst>
          </p:cNvPr>
          <p:cNvPicPr>
            <a:picLocks noChangeAspect="1"/>
          </p:cNvPicPr>
          <p:nvPr/>
        </p:nvPicPr>
        <p:blipFill rotWithShape="1">
          <a:blip r:embed="rId3"/>
          <a:srcRect l="15191"/>
          <a:stretch/>
        </p:blipFill>
        <p:spPr>
          <a:xfrm>
            <a:off x="0" y="-13648"/>
            <a:ext cx="12192000" cy="2680648"/>
          </a:xfrm>
          <a:prstGeom prst="rect">
            <a:avLst/>
          </a:prstGeom>
        </p:spPr>
      </p:pic>
      <p:grpSp>
        <p:nvGrpSpPr>
          <p:cNvPr id="10" name="Group 9">
            <a:extLst>
              <a:ext uri="{FF2B5EF4-FFF2-40B4-BE49-F238E27FC236}">
                <a16:creationId xmlns:a16="http://schemas.microsoft.com/office/drawing/2014/main" id="{B7AD7548-3509-8D32-FEA2-6C53450F00CE}"/>
              </a:ext>
            </a:extLst>
          </p:cNvPr>
          <p:cNvGrpSpPr/>
          <p:nvPr/>
        </p:nvGrpSpPr>
        <p:grpSpPr>
          <a:xfrm>
            <a:off x="505974" y="3009944"/>
            <a:ext cx="11180052" cy="2365846"/>
            <a:chOff x="609600" y="3009944"/>
            <a:chExt cx="11180052" cy="2365846"/>
          </a:xfrm>
        </p:grpSpPr>
        <p:pic>
          <p:nvPicPr>
            <p:cNvPr id="7" name="Picture 6">
              <a:extLst>
                <a:ext uri="{FF2B5EF4-FFF2-40B4-BE49-F238E27FC236}">
                  <a16:creationId xmlns:a16="http://schemas.microsoft.com/office/drawing/2014/main" id="{B32FBF2A-F045-93A4-2B0D-5A0AC309898D}"/>
                </a:ext>
              </a:extLst>
            </p:cNvPr>
            <p:cNvPicPr>
              <a:picLocks noChangeAspect="1"/>
            </p:cNvPicPr>
            <p:nvPr/>
          </p:nvPicPr>
          <p:blipFill>
            <a:blip r:embed="rId4"/>
            <a:stretch>
              <a:fillRect/>
            </a:stretch>
          </p:blipFill>
          <p:spPr>
            <a:xfrm>
              <a:off x="609600" y="3009944"/>
              <a:ext cx="6629400" cy="2343727"/>
            </a:xfrm>
            <a:prstGeom prst="rect">
              <a:avLst/>
            </a:prstGeom>
          </p:spPr>
        </p:pic>
        <p:pic>
          <p:nvPicPr>
            <p:cNvPr id="9" name="Picture 8">
              <a:extLst>
                <a:ext uri="{FF2B5EF4-FFF2-40B4-BE49-F238E27FC236}">
                  <a16:creationId xmlns:a16="http://schemas.microsoft.com/office/drawing/2014/main" id="{292C1895-BEF3-B3B1-94BD-FD5A66054B62}"/>
                </a:ext>
              </a:extLst>
            </p:cNvPr>
            <p:cNvPicPr>
              <a:picLocks noChangeAspect="1"/>
            </p:cNvPicPr>
            <p:nvPr/>
          </p:nvPicPr>
          <p:blipFill>
            <a:blip r:embed="rId5"/>
            <a:stretch>
              <a:fillRect/>
            </a:stretch>
          </p:blipFill>
          <p:spPr>
            <a:xfrm>
              <a:off x="5160252" y="3055167"/>
              <a:ext cx="6629400" cy="2320623"/>
            </a:xfrm>
            <a:prstGeom prst="rect">
              <a:avLst/>
            </a:prstGeom>
          </p:spPr>
        </p:pic>
      </p:grpSp>
    </p:spTree>
    <p:extLst>
      <p:ext uri="{BB962C8B-B14F-4D97-AF65-F5344CB8AC3E}">
        <p14:creationId xmlns:p14="http://schemas.microsoft.com/office/powerpoint/2010/main" val="3065450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CA2B61C4-C8ED-4657-A769-B3F61F32DB0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173" t="959" r="3173" b="28801"/>
          <a:stretch/>
        </p:blipFill>
        <p:spPr bwMode="auto">
          <a:xfrm>
            <a:off x="0" y="1"/>
            <a:ext cx="121920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
            <a:extLst>
              <a:ext uri="{FF2B5EF4-FFF2-40B4-BE49-F238E27FC236}">
                <a16:creationId xmlns:a16="http://schemas.microsoft.com/office/drawing/2014/main" id="{70D7CA65-C018-402E-98B5-97C1BC4FE67D}"/>
              </a:ext>
            </a:extLst>
          </p:cNvPr>
          <p:cNvSpPr>
            <a:spLocks noChangeArrowheads="1"/>
          </p:cNvSpPr>
          <p:nvPr/>
        </p:nvSpPr>
        <p:spPr bwMode="auto">
          <a:xfrm>
            <a:off x="3302000" y="5764332"/>
            <a:ext cx="5257800" cy="861774"/>
          </a:xfrm>
          <a:prstGeom prst="rect">
            <a:avLst/>
          </a:prstGeom>
          <a:noFill/>
          <a:ln>
            <a:noFill/>
          </a:ln>
        </p:spPr>
        <p:txBody>
          <a:bodyPr>
            <a:spAutoFit/>
          </a:bodyPr>
          <a:lstStyle>
            <a:lvl1pPr marL="342900" indent="-342900">
              <a:defRPr>
                <a:solidFill>
                  <a:schemeClr val="tx1"/>
                </a:solidFill>
                <a:latin typeface="Batang" panose="02030600000101010101" pitchFamily="18" charset="-127"/>
              </a:defRPr>
            </a:lvl1pPr>
            <a:lvl2pPr>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marL="0" lvl="1">
              <a:buClr>
                <a:srgbClr val="0070C0"/>
              </a:buClr>
              <a:buSzPct val="95000"/>
              <a:defRPr/>
            </a:pPr>
            <a:r>
              <a:rPr lang="en-US" altLang="en-US" sz="3200" dirty="0">
                <a:solidFill>
                  <a:schemeClr val="accent1"/>
                </a:solidFill>
                <a:latin typeface="Gotham Black" panose="02000604040000020004" pitchFamily="50" charset="0"/>
                <a:ea typeface="+mj-ea"/>
                <a:cs typeface="Arial" panose="020B0604020202020204" pitchFamily="34" charset="0"/>
              </a:rPr>
              <a:t>Connect with:</a:t>
            </a:r>
            <a:br>
              <a:rPr lang="en-US" altLang="en-US" dirty="0">
                <a:solidFill>
                  <a:schemeClr val="tx1">
                    <a:lumMod val="75000"/>
                    <a:lumOff val="25000"/>
                  </a:schemeClr>
                </a:solidFill>
                <a:latin typeface="Gotham" panose="02000504050000020004" pitchFamily="2" charset="0"/>
                <a:cs typeface="Aharoni" panose="02010803020104030203" pitchFamily="2" charset="-79"/>
              </a:rPr>
            </a:br>
            <a:r>
              <a:rPr lang="en-US" altLang="en-US" dirty="0">
                <a:solidFill>
                  <a:schemeClr val="tx1">
                    <a:lumMod val="75000"/>
                    <a:lumOff val="25000"/>
                  </a:schemeClr>
                </a:solidFill>
                <a:latin typeface="Gotham" pitchFamily="50" charset="0"/>
                <a:cs typeface="Microsoft Sans Serif" panose="020B0604020202020204" pitchFamily="34" charset="0"/>
              </a:rPr>
              <a:t>CSC </a:t>
            </a:r>
            <a:r>
              <a:rPr lang="en-US" altLang="en-US" dirty="0" err="1">
                <a:solidFill>
                  <a:schemeClr val="tx1">
                    <a:lumMod val="75000"/>
                    <a:lumOff val="25000"/>
                  </a:schemeClr>
                </a:solidFill>
                <a:latin typeface="Gotham" pitchFamily="50" charset="0"/>
                <a:cs typeface="Microsoft Sans Serif" panose="020B0604020202020204" pitchFamily="34" charset="0"/>
              </a:rPr>
              <a:t>ServiceWorks</a:t>
            </a:r>
            <a:r>
              <a:rPr lang="en-US" altLang="en-US" dirty="0">
                <a:solidFill>
                  <a:schemeClr val="tx1">
                    <a:lumMod val="75000"/>
                    <a:lumOff val="25000"/>
                  </a:schemeClr>
                </a:solidFill>
                <a:latin typeface="Gotham" pitchFamily="50" charset="0"/>
                <a:cs typeface="Microsoft Sans Serif" panose="020B0604020202020204" pitchFamily="34" charset="0"/>
              </a:rPr>
              <a:t> Academic</a:t>
            </a:r>
            <a:endParaRPr lang="en-US" altLang="en-US" sz="1600" dirty="0">
              <a:solidFill>
                <a:schemeClr val="tx1">
                  <a:lumMod val="75000"/>
                  <a:lumOff val="25000"/>
                </a:schemeClr>
              </a:solidFill>
              <a:latin typeface="Gotham" pitchFamily="50" charset="0"/>
              <a:cs typeface="Microsoft Sans Serif"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5CC6CDF4-97EB-4637-B0B4-09302CA7D72F}"/>
              </a:ext>
            </a:extLst>
          </p:cNvPr>
          <p:cNvPicPr>
            <a:picLocks noChangeAspect="1"/>
          </p:cNvPicPr>
          <p:nvPr/>
        </p:nvPicPr>
        <p:blipFill>
          <a:blip r:embed="rId3" cstate="print"/>
          <a:stretch>
            <a:fillRect/>
          </a:stretch>
        </p:blipFill>
        <p:spPr>
          <a:xfrm>
            <a:off x="7391400" y="1143001"/>
            <a:ext cx="3609975" cy="4951413"/>
          </a:xfrm>
          <a:prstGeom prst="rect">
            <a:avLst/>
          </a:prstGeom>
          <a:effectLst>
            <a:outerShdw blurRad="50800" dist="38100" dir="2700000" algn="tl" rotWithShape="0">
              <a:prstClr val="black">
                <a:alpha val="40000"/>
              </a:prstClr>
            </a:outerShdw>
          </a:effectLst>
        </p:spPr>
      </p:pic>
      <p:pic>
        <p:nvPicPr>
          <p:cNvPr id="22533" name="Picture 4">
            <a:hlinkClick r:id="rId4"/>
            <a:extLst>
              <a:ext uri="{FF2B5EF4-FFF2-40B4-BE49-F238E27FC236}">
                <a16:creationId xmlns:a16="http://schemas.microsoft.com/office/drawing/2014/main" id="{B2E8A4E9-E9EA-4428-90DB-032DCAF3A73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5800" y="5867400"/>
            <a:ext cx="6731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hlinkClick r:id="rId6"/>
            <a:extLst>
              <a:ext uri="{FF2B5EF4-FFF2-40B4-BE49-F238E27FC236}">
                <a16:creationId xmlns:a16="http://schemas.microsoft.com/office/drawing/2014/main" id="{0516C8EC-1A00-4897-ABCC-C20D46B048F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73212" y="5891213"/>
            <a:ext cx="6238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hlinkClick r:id="rId8"/>
            <a:extLst>
              <a:ext uri="{FF2B5EF4-FFF2-40B4-BE49-F238E27FC236}">
                <a16:creationId xmlns:a16="http://schemas.microsoft.com/office/drawing/2014/main" id="{40504FD0-6F62-420F-8801-AE75E86BC6EF}"/>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414588" y="5867401"/>
            <a:ext cx="671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96499D08-47CC-BA7B-2042-8D4B2FCD75A6}"/>
              </a:ext>
            </a:extLst>
          </p:cNvPr>
          <p:cNvSpPr txBox="1">
            <a:spLocks/>
          </p:cNvSpPr>
          <p:nvPr/>
        </p:nvSpPr>
        <p:spPr>
          <a:xfrm>
            <a:off x="0" y="3001178"/>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7200" dirty="0">
                <a:solidFill>
                  <a:schemeClr val="bg1"/>
                </a:solidFill>
                <a:latin typeface="Gotham Black" panose="02000604040000020004" pitchFamily="50" charset="0"/>
              </a:rPr>
              <a:t>THANK YOU </a:t>
            </a:r>
          </a:p>
          <a:p>
            <a:pPr algn="ctr"/>
            <a:r>
              <a:rPr lang="en-US" sz="7200" dirty="0">
                <a:solidFill>
                  <a:schemeClr val="bg1"/>
                </a:solidFill>
                <a:latin typeface="Gotham Black" panose="02000604040000020004" pitchFamily="50" charset="0"/>
              </a:rPr>
              <a:t>FOR YOUR TIME</a:t>
            </a:r>
          </a:p>
        </p:txBody>
      </p:sp>
    </p:spTree>
    <p:extLst>
      <p:ext uri="{BB962C8B-B14F-4D97-AF65-F5344CB8AC3E}">
        <p14:creationId xmlns:p14="http://schemas.microsoft.com/office/powerpoint/2010/main" val="250151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Easy Wash</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5877002" cy="3973457"/>
          </a:xfrm>
        </p:spPr>
        <p:txBody>
          <a:bodyPr/>
          <a:lstStyle/>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Add</a:t>
            </a:r>
            <a:r>
              <a:rPr lang="en-US" altLang="en-US" dirty="0">
                <a:solidFill>
                  <a:srgbClr val="404040"/>
                </a:solidFill>
                <a:ea typeface="MS Gothic" panose="020B0609070205080204" pitchFamily="49" charset="-128"/>
              </a:rPr>
              <a:t> detergent to detergent drawer or toss a laundry pod in with your clothing</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Load</a:t>
            </a:r>
            <a:r>
              <a:rPr lang="en-US" altLang="en-US" dirty="0">
                <a:solidFill>
                  <a:srgbClr val="404040"/>
                </a:solidFill>
                <a:ea typeface="MS Gothic" panose="020B0609070205080204" pitchFamily="49" charset="-128"/>
              </a:rPr>
              <a:t> washer (DO NOT overload: leave about five inches of space at the top of the machine)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ea typeface="MS Gothic" panose="020B0609070205080204" pitchFamily="49" charset="-128"/>
              </a:rPr>
              <a:t> your cycle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Swipe or tap </a:t>
            </a:r>
            <a:r>
              <a:rPr lang="en-US" altLang="en-US" dirty="0">
                <a:solidFill>
                  <a:srgbClr val="404040"/>
                </a:solidFill>
                <a:ea typeface="MS Gothic" panose="020B0609070205080204" pitchFamily="49" charset="-128"/>
              </a:rPr>
              <a:t>to make a payment</a:t>
            </a:r>
            <a:endParaRPr lang="en-US" dirty="0">
              <a:solidFill>
                <a:srgbClr val="404040"/>
              </a:solidFill>
              <a:ea typeface="MS Gothic" panose="020B0609070205080204" pitchFamily="49" charset="-128"/>
            </a:endParaRPr>
          </a:p>
        </p:txBody>
      </p:sp>
      <p:pic>
        <p:nvPicPr>
          <p:cNvPr id="4" name="Picture 1">
            <a:extLst>
              <a:ext uri="{FF2B5EF4-FFF2-40B4-BE49-F238E27FC236}">
                <a16:creationId xmlns:a16="http://schemas.microsoft.com/office/drawing/2014/main" id="{97DBE585-E53A-4C1E-85CA-5680EB3801E2}"/>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C89A3E3-125C-45DA-96EA-90BB5BC62DF8}"/>
              </a:ext>
            </a:extLst>
          </p:cNvPr>
          <p:cNvSpPr/>
          <p:nvPr/>
        </p:nvSpPr>
        <p:spPr bwMode="auto">
          <a:xfrm>
            <a:off x="1309689" y="4998214"/>
            <a:ext cx="5618162" cy="276999"/>
          </a:xfrm>
          <a:prstGeom prst="rect">
            <a:avLst/>
          </a:prstGeom>
        </p:spPr>
        <p:txBody>
          <a:bodyPr wrap="square">
            <a:spAutoFit/>
          </a:bodyPr>
          <a:lstStyle/>
          <a:p>
            <a:pPr eaLnBrk="1" hangingPunct="1">
              <a:buClr>
                <a:srgbClr val="0070C0"/>
              </a:buClr>
              <a:buSzPct val="95000"/>
              <a:defRPr/>
            </a:pPr>
            <a:r>
              <a:rPr lang="en-US" altLang="en-US" sz="1200" i="1" dirty="0">
                <a:latin typeface="Gotham Bold" pitchFamily="2" charset="0"/>
                <a:cs typeface="Arial" panose="020B0604020202020204" pitchFamily="34" charset="0"/>
              </a:rPr>
              <a:t>Cold water cleans effectively and saves energy</a:t>
            </a:r>
          </a:p>
        </p:txBody>
      </p:sp>
      <p:pic>
        <p:nvPicPr>
          <p:cNvPr id="7" name="Picture 6" descr="A picture containing person, indoor, person, table&#10;&#10;Description automatically generated">
            <a:extLst>
              <a:ext uri="{FF2B5EF4-FFF2-40B4-BE49-F238E27FC236}">
                <a16:creationId xmlns:a16="http://schemas.microsoft.com/office/drawing/2014/main" id="{6230534C-8D1E-4958-89EF-F465D0BFACE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0072" r="15084" b="7553"/>
          <a:stretch/>
        </p:blipFill>
        <p:spPr bwMode="auto">
          <a:xfrm>
            <a:off x="6965163" y="0"/>
            <a:ext cx="5283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7893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DD66772F-DA64-4E0A-AD55-DDC31938C647}"/>
              </a:ext>
            </a:extLst>
          </p:cNvPr>
          <p:cNvSpPr txBox="1">
            <a:spLocks noChangeArrowheads="1"/>
          </p:cNvSpPr>
          <p:nvPr/>
        </p:nvSpPr>
        <p:spPr bwMode="auto">
          <a:xfrm>
            <a:off x="2273166" y="4104016"/>
            <a:ext cx="382283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Liquid Detergent</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Always check the dose recommendation on your detergent package.</a:t>
            </a:r>
            <a:br>
              <a:rPr lang="en-US" altLang="en-US" sz="1400" dirty="0">
                <a:latin typeface="Gotham Book" panose="02000604040000020004" pitchFamily="50" charset="0"/>
              </a:rPr>
            </a:br>
            <a:r>
              <a:rPr lang="en-US" altLang="en-US" sz="1400" dirty="0">
                <a:latin typeface="Gotham Book" panose="02000604040000020004" pitchFamily="50" charset="0"/>
              </a:rPr>
              <a:t>2 tablespoons of detergent is enough </a:t>
            </a:r>
            <a:br>
              <a:rPr lang="en-US" altLang="en-US" sz="1400" dirty="0">
                <a:latin typeface="Gotham Book" panose="02000604040000020004" pitchFamily="50" charset="0"/>
              </a:rPr>
            </a:br>
            <a:r>
              <a:rPr lang="en-US" altLang="en-US" sz="1400" dirty="0">
                <a:latin typeface="Gotham Book" panose="02000604040000020004" pitchFamily="50" charset="0"/>
              </a:rPr>
              <a:t>for a medium size load. </a:t>
            </a:r>
          </a:p>
        </p:txBody>
      </p:sp>
      <p:sp>
        <p:nvSpPr>
          <p:cNvPr id="14340" name="TextBox 4">
            <a:extLst>
              <a:ext uri="{FF2B5EF4-FFF2-40B4-BE49-F238E27FC236}">
                <a16:creationId xmlns:a16="http://schemas.microsoft.com/office/drawing/2014/main" id="{06BBCC44-A4F0-4317-B2DA-1010060A2A96}"/>
              </a:ext>
            </a:extLst>
          </p:cNvPr>
          <p:cNvSpPr txBox="1">
            <a:spLocks noChangeArrowheads="1"/>
          </p:cNvSpPr>
          <p:nvPr/>
        </p:nvSpPr>
        <p:spPr bwMode="auto">
          <a:xfrm>
            <a:off x="2273166" y="2221233"/>
            <a:ext cx="344183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Laundry Pods</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Use one pod per wash load. Place the pod inside the wash tub before adding your clothes.</a:t>
            </a:r>
          </a:p>
        </p:txBody>
      </p:sp>
      <p:sp>
        <p:nvSpPr>
          <p:cNvPr id="14341" name="TextBox 5">
            <a:extLst>
              <a:ext uri="{FF2B5EF4-FFF2-40B4-BE49-F238E27FC236}">
                <a16:creationId xmlns:a16="http://schemas.microsoft.com/office/drawing/2014/main" id="{DAFBE5C0-7C2F-4680-A590-E40FAF08A033}"/>
              </a:ext>
            </a:extLst>
          </p:cNvPr>
          <p:cNvSpPr txBox="1">
            <a:spLocks noChangeArrowheads="1"/>
          </p:cNvSpPr>
          <p:nvPr/>
        </p:nvSpPr>
        <p:spPr bwMode="auto">
          <a:xfrm>
            <a:off x="7620000" y="2202478"/>
            <a:ext cx="3505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Fabric Softeners </a:t>
            </a:r>
            <a:r>
              <a:rPr lang="en-US" altLang="en-US" i="1" dirty="0">
                <a:solidFill>
                  <a:srgbClr val="002060"/>
                </a:solidFill>
                <a:latin typeface="Gotham" pitchFamily="50" charset="0"/>
                <a:cs typeface="Aharoni" panose="02010803020104030203" pitchFamily="2" charset="-79"/>
              </a:rPr>
              <a:t>(optional)</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help protect your fabrics in the wash from pilling and fraying. They add a layer of softness to your fabrics. </a:t>
            </a:r>
          </a:p>
        </p:txBody>
      </p:sp>
      <p:sp>
        <p:nvSpPr>
          <p:cNvPr id="14342" name="TextBox 6">
            <a:extLst>
              <a:ext uri="{FF2B5EF4-FFF2-40B4-BE49-F238E27FC236}">
                <a16:creationId xmlns:a16="http://schemas.microsoft.com/office/drawing/2014/main" id="{69AD2740-7766-4DD9-86EA-776E559520AF}"/>
              </a:ext>
            </a:extLst>
          </p:cNvPr>
          <p:cNvSpPr txBox="1">
            <a:spLocks noChangeArrowheads="1"/>
          </p:cNvSpPr>
          <p:nvPr/>
        </p:nvSpPr>
        <p:spPr bwMode="auto">
          <a:xfrm>
            <a:off x="7620000" y="4104016"/>
            <a:ext cx="367583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Dryer Sheets </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dryer)</a:t>
            </a:r>
          </a:p>
          <a:p>
            <a:pPr>
              <a:buClr>
                <a:srgbClr val="0070C0"/>
              </a:buClr>
            </a:pPr>
            <a:r>
              <a:rPr lang="en-US" altLang="en-US" sz="1400" dirty="0">
                <a:latin typeface="Gotham Book" panose="02000604040000020004" pitchFamily="50" charset="0"/>
              </a:rPr>
              <a:t>Fabric rubbing together in the dryer causes static. Dryer sheets fight static in the dryer.</a:t>
            </a:r>
          </a:p>
        </p:txBody>
      </p:sp>
      <p:pic>
        <p:nvPicPr>
          <p:cNvPr id="14343" name="Picture 7">
            <a:extLst>
              <a:ext uri="{FF2B5EF4-FFF2-40B4-BE49-F238E27FC236}">
                <a16:creationId xmlns:a16="http://schemas.microsoft.com/office/drawing/2014/main" id="{B11DE26F-F633-4F54-81AD-6CE97521A72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2704" y="3978478"/>
            <a:ext cx="1362664" cy="136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a:extLst>
              <a:ext uri="{FF2B5EF4-FFF2-40B4-BE49-F238E27FC236}">
                <a16:creationId xmlns:a16="http://schemas.microsoft.com/office/drawing/2014/main" id="{1A053246-8F5C-4EFE-BB59-98F4F18BA14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23334" r="23334"/>
          <a:stretch>
            <a:fillRect/>
          </a:stretch>
        </p:blipFill>
        <p:spPr bwMode="auto">
          <a:xfrm>
            <a:off x="769803" y="2166362"/>
            <a:ext cx="13303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a:extLst>
              <a:ext uri="{FF2B5EF4-FFF2-40B4-BE49-F238E27FC236}">
                <a16:creationId xmlns:a16="http://schemas.microsoft.com/office/drawing/2014/main" id="{96FE2BF7-503D-48D0-BC3A-42D34BFCE7F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16197" r="13943"/>
          <a:stretch>
            <a:fillRect/>
          </a:stretch>
        </p:blipFill>
        <p:spPr bwMode="auto">
          <a:xfrm>
            <a:off x="6196013" y="2087781"/>
            <a:ext cx="10191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a:extLst>
              <a:ext uri="{FF2B5EF4-FFF2-40B4-BE49-F238E27FC236}">
                <a16:creationId xmlns:a16="http://schemas.microsoft.com/office/drawing/2014/main" id="{1DBCDAB9-A556-4596-947F-7BBA8905B0B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9800" y="409732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2FE514-8B45-4944-A90C-F7929B97DC5E}"/>
              </a:ext>
            </a:extLst>
          </p:cNvPr>
          <p:cNvSpPr>
            <a:spLocks noGrp="1"/>
          </p:cNvSpPr>
          <p:nvPr>
            <p:ph type="title"/>
          </p:nvPr>
        </p:nvSpPr>
        <p:spPr>
          <a:xfrm>
            <a:off x="693603" y="516691"/>
            <a:ext cx="11191164" cy="907693"/>
          </a:xfrm>
        </p:spPr>
        <p:txBody>
          <a:bodyPr>
            <a:normAutofit/>
          </a:bodyPr>
          <a:lstStyle/>
          <a:p>
            <a:pPr>
              <a:tabLst>
                <a:tab pos="461963" algn="l"/>
              </a:tabLst>
            </a:pPr>
            <a:r>
              <a:rPr lang="en-US" dirty="0">
                <a:latin typeface="Gotham Black" panose="02000604040000020004" pitchFamily="50" charset="0"/>
              </a:rPr>
              <a:t>Let’s Talk About Soap</a:t>
            </a:r>
          </a:p>
        </p:txBody>
      </p:sp>
      <p:sp>
        <p:nvSpPr>
          <p:cNvPr id="5" name="Rectangle 4">
            <a:extLst>
              <a:ext uri="{FF2B5EF4-FFF2-40B4-BE49-F238E27FC236}">
                <a16:creationId xmlns:a16="http://schemas.microsoft.com/office/drawing/2014/main" id="{A693E48B-32A2-4C5A-9894-B2CD51C8FB4D}"/>
              </a:ext>
            </a:extLst>
          </p:cNvPr>
          <p:cNvSpPr/>
          <p:nvPr/>
        </p:nvSpPr>
        <p:spPr>
          <a:xfrm>
            <a:off x="693603" y="1347393"/>
            <a:ext cx="4322017" cy="400110"/>
          </a:xfrm>
          <a:prstGeom prst="rect">
            <a:avLst/>
          </a:prstGeom>
        </p:spPr>
        <p:txBody>
          <a:bodyPr wrap="none">
            <a:spAutoFit/>
          </a:bodyPr>
          <a:lstStyle/>
          <a:p>
            <a:r>
              <a:rPr lang="en-US" sz="2000" dirty="0">
                <a:solidFill>
                  <a:srgbClr val="26AAE1"/>
                </a:solidFill>
                <a:latin typeface="Gotham" panose="02000504050000020004" pitchFamily="2" charset="0"/>
                <a:cs typeface="Aharoni" panose="02010803020104030203" pitchFamily="2" charset="-79"/>
              </a:rPr>
              <a:t>What kind of soap should I use?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086C8-F844-4D9F-8BCB-DF5B8973E453}"/>
              </a:ext>
            </a:extLst>
          </p:cNvPr>
          <p:cNvSpPr/>
          <p:nvPr/>
        </p:nvSpPr>
        <p:spPr>
          <a:xfrm>
            <a:off x="990600" y="1813412"/>
            <a:ext cx="4876800" cy="3611245"/>
          </a:xfrm>
          <a:prstGeom prst="rect">
            <a:avLst/>
          </a:prstGeom>
        </p:spPr>
        <p:txBody>
          <a:bodyPr wrap="square">
            <a:spAutoFit/>
          </a:bodyPr>
          <a:lstStyle/>
          <a:p>
            <a:pPr defTabSz="685800">
              <a:spcBef>
                <a:spcPts val="750"/>
              </a:spcBef>
              <a:defRPr/>
            </a:pPr>
            <a:r>
              <a:rPr lang="en-US" sz="2000" dirty="0">
                <a:solidFill>
                  <a:srgbClr val="26AAE1"/>
                </a:solidFill>
                <a:latin typeface="Gotham" panose="02000504050000020004" pitchFamily="2" charset="0"/>
                <a:cs typeface="Aharoni" panose="02010803020104030203" pitchFamily="2" charset="-79"/>
              </a:rPr>
              <a:t>How much soap should I use?</a:t>
            </a:r>
            <a:br>
              <a:rPr lang="en-US" sz="2000" b="1" dirty="0">
                <a:solidFill>
                  <a:srgbClr val="0070C0"/>
                </a:solidFill>
                <a:ea typeface="+mj-ea"/>
                <a:cs typeface="Aharoni" panose="02010803020104030203" pitchFamily="2" charset="-79"/>
              </a:rPr>
            </a:br>
            <a:endParaRPr lang="en-US" sz="200" b="1" dirty="0">
              <a:solidFill>
                <a:srgbClr val="0070C0"/>
              </a:solidFill>
              <a:ea typeface="+mj-ea"/>
              <a:cs typeface="Aharoni" panose="02010803020104030203" pitchFamily="2" charset="-79"/>
            </a:endParaRP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Save your soap, use only two tablespoons of High Efficiency (HE) detergent or one laundry pod</a:t>
            </a:r>
            <a:b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br>
            <a:endPar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endParaRPr>
          </a:p>
          <a:p>
            <a:pPr defTabSz="685800">
              <a:spcBef>
                <a:spcPts val="750"/>
              </a:spcBef>
              <a:buClr>
                <a:srgbClr val="0070C0"/>
              </a:buClr>
              <a:defRPr/>
            </a:pPr>
            <a:r>
              <a:rPr lang="en-US" sz="2000" dirty="0">
                <a:solidFill>
                  <a:srgbClr val="26AAE1"/>
                </a:solidFill>
                <a:latin typeface="Gotham" panose="02000504050000020004" pitchFamily="2" charset="0"/>
                <a:cs typeface="Aharoni" panose="02010803020104030203" pitchFamily="2" charset="-79"/>
              </a:rPr>
              <a:t>Where do I put the soap?</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a:t>
            </a:r>
            <a:r>
              <a:rPr lang="en-US" sz="2000" b="1" dirty="0">
                <a:solidFill>
                  <a:srgbClr val="40AE49"/>
                </a:solidFill>
                <a:latin typeface="Gotham Book" panose="02000604040000020004" pitchFamily="50" charset="0"/>
                <a:ea typeface="MS Gothic" panose="020B0609070205080204" pitchFamily="49" charset="-128"/>
                <a:cs typeface="Aharoni" panose="02010803020104030203" pitchFamily="2" charset="-79"/>
              </a:rPr>
              <a:t>liquid detergent </a:t>
            </a: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in the detergent drawer</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pods in the wash tub with your clothing</a:t>
            </a:r>
          </a:p>
        </p:txBody>
      </p:sp>
      <p:sp>
        <p:nvSpPr>
          <p:cNvPr id="7" name="Title 1">
            <a:extLst>
              <a:ext uri="{FF2B5EF4-FFF2-40B4-BE49-F238E27FC236}">
                <a16:creationId xmlns:a16="http://schemas.microsoft.com/office/drawing/2014/main" id="{C28186B3-A91C-417C-A919-D818B83AF0E0}"/>
              </a:ext>
            </a:extLst>
          </p:cNvPr>
          <p:cNvSpPr txBox="1">
            <a:spLocks/>
          </p:cNvSpPr>
          <p:nvPr/>
        </p:nvSpPr>
        <p:spPr>
          <a:xfrm>
            <a:off x="931729" y="914400"/>
            <a:ext cx="5326196" cy="907693"/>
          </a:xfrm>
          <a:prstGeom prst="rect">
            <a:avLst/>
          </a:prstGeom>
        </p:spPr>
        <p:txBody>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tabLst>
                <a:tab pos="461963" algn="l"/>
              </a:tabLst>
            </a:pPr>
            <a:r>
              <a:rPr lang="en-US" sz="3200" dirty="0">
                <a:solidFill>
                  <a:schemeClr val="accent1"/>
                </a:solidFill>
                <a:latin typeface="Gotham Black" panose="02000604040000020004" pitchFamily="50" charset="0"/>
              </a:rPr>
              <a:t>Let’s Talk About Soap</a:t>
            </a:r>
          </a:p>
        </p:txBody>
      </p:sp>
      <p:pic>
        <p:nvPicPr>
          <p:cNvPr id="8" name="Picture 7">
            <a:extLst>
              <a:ext uri="{FF2B5EF4-FFF2-40B4-BE49-F238E27FC236}">
                <a16:creationId xmlns:a16="http://schemas.microsoft.com/office/drawing/2014/main" id="{E7F55A79-F5E7-49CB-9507-3C6FBC67EA71}"/>
              </a:ext>
            </a:extLst>
          </p:cNvPr>
          <p:cNvPicPr>
            <a:picLocks noChangeAspect="1"/>
          </p:cNvPicPr>
          <p:nvPr/>
        </p:nvPicPr>
        <p:blipFill rotWithShape="1">
          <a:blip r:embed="rId2">
            <a:extLst>
              <a:ext uri="{28A0092B-C50C-407E-A947-70E740481C1C}">
                <a14:useLocalDpi xmlns:a14="http://schemas.microsoft.com/office/drawing/2010/main" val="0"/>
              </a:ext>
            </a:extLst>
          </a:blip>
          <a:srcRect l="14370" t="61980" r="11105" b="11111"/>
          <a:stretch/>
        </p:blipFill>
        <p:spPr>
          <a:xfrm>
            <a:off x="7315200" y="1524000"/>
            <a:ext cx="3505200" cy="1601638"/>
          </a:xfrm>
          <a:prstGeom prst="rect">
            <a:avLst/>
          </a:prstGeom>
        </p:spPr>
      </p:pic>
      <p:pic>
        <p:nvPicPr>
          <p:cNvPr id="3" name="Picture 1">
            <a:extLst>
              <a:ext uri="{FF2B5EF4-FFF2-40B4-BE49-F238E27FC236}">
                <a16:creationId xmlns:a16="http://schemas.microsoft.com/office/drawing/2014/main" id="{C882090A-07CB-52F5-EC4F-682A4030C28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15099" y="3329617"/>
            <a:ext cx="5105401" cy="20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977B-C9E3-44E5-D09E-E18F2297D1D6}"/>
              </a:ext>
            </a:extLst>
          </p:cNvPr>
          <p:cNvSpPr>
            <a:spLocks noGrp="1"/>
          </p:cNvSpPr>
          <p:nvPr>
            <p:ph type="title"/>
          </p:nvPr>
        </p:nvSpPr>
        <p:spPr>
          <a:xfrm>
            <a:off x="1014153" y="609600"/>
            <a:ext cx="11191164" cy="907693"/>
          </a:xfrm>
        </p:spPr>
        <p:txBody>
          <a:bodyPr>
            <a:normAutofit/>
          </a:bodyPr>
          <a:lstStyle/>
          <a:p>
            <a:r>
              <a:rPr lang="en-US" dirty="0">
                <a:latin typeface="Gotham Black" panose="02000604040000020004" pitchFamily="50" charset="0"/>
              </a:rPr>
              <a:t>Do Not Overload</a:t>
            </a:r>
          </a:p>
        </p:txBody>
      </p:sp>
      <p:sp>
        <p:nvSpPr>
          <p:cNvPr id="7" name="TextBox 6">
            <a:extLst>
              <a:ext uri="{FF2B5EF4-FFF2-40B4-BE49-F238E27FC236}">
                <a16:creationId xmlns:a16="http://schemas.microsoft.com/office/drawing/2014/main" id="{2BCCCEEA-A722-73E8-5DA5-D1CE73D9CC98}"/>
              </a:ext>
            </a:extLst>
          </p:cNvPr>
          <p:cNvSpPr txBox="1"/>
          <p:nvPr/>
        </p:nvSpPr>
        <p:spPr>
          <a:xfrm>
            <a:off x="1014153" y="1701006"/>
            <a:ext cx="4419600" cy="4062651"/>
          </a:xfrm>
          <a:prstGeom prst="rect">
            <a:avLst/>
          </a:prstGeom>
          <a:noFill/>
        </p:spPr>
        <p:txBody>
          <a:bodyPr wrap="square">
            <a:spAutoFit/>
          </a:bodyPr>
          <a:lstStyle/>
          <a:p>
            <a:pPr defTabSz="685800">
              <a:spcBef>
                <a:spcPts val="750"/>
              </a:spcBef>
              <a:buClr>
                <a:srgbClr val="0070C0"/>
              </a:buClr>
              <a:buSzPct val="95000"/>
              <a:defRPr/>
            </a:pPr>
            <a:r>
              <a:rPr lang="en-US" sz="2800" b="1" dirty="0">
                <a:solidFill>
                  <a:srgbClr val="40AE49"/>
                </a:solidFill>
              </a:rPr>
              <a:t>Your clothes needs enough room to tumble. Apply the palm trick to avoid overloading! </a:t>
            </a:r>
          </a:p>
          <a:p>
            <a:pPr defTabSz="685800">
              <a:spcBef>
                <a:spcPts val="750"/>
              </a:spcBef>
              <a:buClr>
                <a:srgbClr val="0070C0"/>
              </a:buClr>
              <a:buSzPct val="95000"/>
              <a:defRPr/>
            </a:pP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r>
              <a:rPr lang="en-US" dirty="0"/>
              <a:t>The Palm Trick Just place your hand into the drum, and if your hand fits between your clothes and the wall of the drum, then you have the perfect load size. It’s as easy as that!</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endParaRPr lang="en-US" altLang="en-US" sz="1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C915865-7E0F-0BDE-624B-C40F2DC14BEF}"/>
              </a:ext>
            </a:extLst>
          </p:cNvPr>
          <p:cNvPicPr>
            <a:picLocks noChangeAspect="1"/>
          </p:cNvPicPr>
          <p:nvPr/>
        </p:nvPicPr>
        <p:blipFill>
          <a:blip r:embed="rId2"/>
          <a:stretch>
            <a:fillRect/>
          </a:stretch>
        </p:blipFill>
        <p:spPr>
          <a:xfrm>
            <a:off x="5943600" y="762000"/>
            <a:ext cx="5362575" cy="4427562"/>
          </a:xfrm>
          <a:prstGeom prst="rect">
            <a:avLst/>
          </a:prstGeom>
        </p:spPr>
      </p:pic>
    </p:spTree>
    <p:extLst>
      <p:ext uri="{BB962C8B-B14F-4D97-AF65-F5344CB8AC3E}">
        <p14:creationId xmlns:p14="http://schemas.microsoft.com/office/powerpoint/2010/main" val="232603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Use the recommended amount of detergent</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If using pods, place them in the tub with your clothing</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 leave 5” of space at the top of the machine</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Always empty your pockets before placing clothing in the washer</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Washer Hints</a:t>
            </a:r>
          </a:p>
        </p:txBody>
      </p:sp>
    </p:spTree>
    <p:extLst>
      <p:ext uri="{BB962C8B-B14F-4D97-AF65-F5344CB8AC3E}">
        <p14:creationId xmlns:p14="http://schemas.microsoft.com/office/powerpoint/2010/main" val="18082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092676"/>
      </p:ext>
    </p:extLst>
  </p:cSld>
  <p:clrMapOvr>
    <a:masterClrMapping/>
  </p:clrMapOvr>
</p:sld>
</file>

<file path=ppt/theme/theme1.xml><?xml version="1.0" encoding="utf-8"?>
<a:theme xmlns:a="http://schemas.openxmlformats.org/drawingml/2006/main" name="Office Theme">
  <a:themeElements>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CSW1040_PowerpointTemplate_Rebrand_V1_WideScreen" id="{09F89105-5EC9-9B48-B274-260384FE9906}" vid="{E063A6AF-83C2-7444-95E5-FF2F4289EB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themeOverride>
</file>

<file path=docProps/app.xml><?xml version="1.0" encoding="utf-8"?>
<Properties xmlns="http://schemas.openxmlformats.org/officeDocument/2006/extended-properties" xmlns:vt="http://schemas.openxmlformats.org/officeDocument/2006/docPropsVTypes">
  <Template/>
  <TotalTime>22200</TotalTime>
  <Words>878</Words>
  <Application>Microsoft Office PowerPoint</Application>
  <PresentationFormat>Widescreen</PresentationFormat>
  <Paragraphs>97</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MS Gothic</vt:lpstr>
      <vt:lpstr>Batang</vt:lpstr>
      <vt:lpstr>Gotham Light</vt:lpstr>
      <vt:lpstr>Calibri Light</vt:lpstr>
      <vt:lpstr>Gotham Black</vt:lpstr>
      <vt:lpstr>Gotham Book</vt:lpstr>
      <vt:lpstr>Arial</vt:lpstr>
      <vt:lpstr>Gotham Bold</vt:lpstr>
      <vt:lpstr>Gotham</vt:lpstr>
      <vt:lpstr>Calibri</vt:lpstr>
      <vt:lpstr>Office Theme</vt:lpstr>
      <vt:lpstr>PowerPoint Presentation</vt:lpstr>
      <vt:lpstr>Your Laundry Program</vt:lpstr>
      <vt:lpstr>PowerPoint Presentation</vt:lpstr>
      <vt:lpstr>Easy Wash</vt:lpstr>
      <vt:lpstr>Let’s Talk About Soap</vt:lpstr>
      <vt:lpstr>PowerPoint Presentation</vt:lpstr>
      <vt:lpstr>Do Not Overload</vt:lpstr>
      <vt:lpstr>Washer Hints</vt:lpstr>
      <vt:lpstr>PowerPoint Presentation</vt:lpstr>
      <vt:lpstr>Simple Dry</vt:lpstr>
      <vt:lpstr>Dryer Hints</vt:lpstr>
      <vt:lpstr>PowerPoint Presentation</vt:lpstr>
      <vt:lpstr>PowerPoint Presentation</vt:lpstr>
      <vt:lpstr>Welcome to  CSCPay Mobile</vt:lpstr>
      <vt:lpstr>PowerPoint Presentation</vt:lpstr>
      <vt:lpstr>The Home Screen</vt:lpstr>
      <vt:lpstr>CSCPay Mobile App</vt:lpstr>
      <vt:lpstr>CSCPay Mobile App</vt:lpstr>
      <vt:lpstr>Helpful Hint</vt:lpstr>
      <vt:lpstr>Let’s get started!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Weylan Lee</dc:creator>
  <cp:lastModifiedBy>Carrie Beach</cp:lastModifiedBy>
  <cp:revision>277</cp:revision>
  <dcterms:created xsi:type="dcterms:W3CDTF">2020-03-16T16:49:20Z</dcterms:created>
  <dcterms:modified xsi:type="dcterms:W3CDTF">2024-08-12T14:55:02Z</dcterms:modified>
</cp:coreProperties>
</file>